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86" r:id="rId2"/>
    <p:sldId id="275" r:id="rId3"/>
    <p:sldId id="277" r:id="rId4"/>
    <p:sldId id="280" r:id="rId5"/>
    <p:sldId id="279" r:id="rId6"/>
    <p:sldId id="304" r:id="rId7"/>
    <p:sldId id="289" r:id="rId8"/>
    <p:sldId id="295" r:id="rId9"/>
    <p:sldId id="297" r:id="rId10"/>
    <p:sldId id="257" r:id="rId11"/>
    <p:sldId id="301" r:id="rId12"/>
    <p:sldId id="296" r:id="rId13"/>
    <p:sldId id="298" r:id="rId14"/>
    <p:sldId id="299" r:id="rId15"/>
    <p:sldId id="268" r:id="rId16"/>
    <p:sldId id="260" r:id="rId17"/>
    <p:sldId id="264" r:id="rId18"/>
    <p:sldId id="262" r:id="rId19"/>
    <p:sldId id="269" r:id="rId20"/>
    <p:sldId id="302" r:id="rId21"/>
    <p:sldId id="266" r:id="rId22"/>
    <p:sldId id="270" r:id="rId23"/>
    <p:sldId id="259" r:id="rId24"/>
    <p:sldId id="294" r:id="rId25"/>
    <p:sldId id="305" r:id="rId26"/>
    <p:sldId id="282" r:id="rId27"/>
    <p:sldId id="283" r:id="rId28"/>
    <p:sldId id="284"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805" autoAdjust="0"/>
  </p:normalViewPr>
  <p:slideViewPr>
    <p:cSldViewPr>
      <p:cViewPr>
        <p:scale>
          <a:sx n="73" d="100"/>
          <a:sy n="73" d="100"/>
        </p:scale>
        <p:origin x="-189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image" Target="../media/image10.jpe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3.jpg"/><Relationship Id="rId9"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image" Target="../media/image10.jpe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3.jpg"/><Relationship Id="rId9"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2E141-BCF2-461B-B82E-7612E4B2ACCF}" type="doc">
      <dgm:prSet loTypeId="urn:microsoft.com/office/officeart/2005/8/layout/hList2" loCatId="picture" qsTypeId="urn:microsoft.com/office/officeart/2005/8/quickstyle/simple3" qsCatId="simple" csTypeId="urn:microsoft.com/office/officeart/2005/8/colors/accent2_2" csCatId="accent2" phldr="1"/>
      <dgm:spPr/>
      <dgm:t>
        <a:bodyPr/>
        <a:lstStyle/>
        <a:p>
          <a:endParaRPr lang="ru-RU"/>
        </a:p>
      </dgm:t>
    </dgm:pt>
    <dgm:pt modelId="{4C893B07-2F9F-451D-AF5F-32669FA55B03}">
      <dgm:prSet phldrT="[Текст]" custT="1"/>
      <dgm:spPr/>
      <dgm:t>
        <a:bodyPr/>
        <a:lstStyle/>
        <a:p>
          <a:r>
            <a:rPr lang="ru-RU" sz="2100" smtClean="0">
              <a:latin typeface="Times New Roman" pitchFamily="18" charset="0"/>
              <a:cs typeface="Times New Roman" pitchFamily="18" charset="0"/>
            </a:rPr>
            <a:t>Общедидактические</a:t>
          </a:r>
          <a:endParaRPr lang="ru-RU" sz="2100" dirty="0">
            <a:latin typeface="Times New Roman" pitchFamily="18" charset="0"/>
            <a:cs typeface="Times New Roman" pitchFamily="18" charset="0"/>
          </a:endParaRPr>
        </a:p>
      </dgm:t>
    </dgm:pt>
    <dgm:pt modelId="{AC0A575E-080C-4FFB-8DB2-FE24BC6F909B}" type="parTrans" cxnId="{BFA60CDE-EB1C-44A8-AAA3-90D51BAC8CF0}">
      <dgm:prSet/>
      <dgm:spPr/>
      <dgm:t>
        <a:bodyPr/>
        <a:lstStyle/>
        <a:p>
          <a:endParaRPr lang="ru-RU"/>
        </a:p>
      </dgm:t>
    </dgm:pt>
    <dgm:pt modelId="{6F0EA8D1-3142-4AC4-941E-9378B2A641AD}" type="sibTrans" cxnId="{BFA60CDE-EB1C-44A8-AAA3-90D51BAC8CF0}">
      <dgm:prSet/>
      <dgm:spPr/>
      <dgm:t>
        <a:bodyPr/>
        <a:lstStyle/>
        <a:p>
          <a:endParaRPr lang="ru-RU"/>
        </a:p>
      </dgm:t>
    </dgm:pt>
    <dgm:pt modelId="{0E47DAB6-C44B-415E-A031-57BEFC080F71}">
      <dgm:prSet phldrT="[Текст]" custT="1"/>
      <dgm:spPr/>
      <dgm:t>
        <a:bodyPr/>
        <a:lstStyle/>
        <a:p>
          <a:pPr>
            <a:lnSpc>
              <a:spcPct val="100000"/>
            </a:lnSpc>
            <a:spcAft>
              <a:spcPts val="0"/>
            </a:spcAft>
          </a:pPr>
          <a:r>
            <a:rPr lang="ru-RU" sz="2100" smtClean="0">
              <a:latin typeface="Times New Roman" pitchFamily="18" charset="0"/>
              <a:cs typeface="Times New Roman" pitchFamily="18" charset="0"/>
            </a:rPr>
            <a:t>Воспитывающий характер обучения</a:t>
          </a:r>
          <a:endParaRPr lang="ru-RU" sz="2100" dirty="0">
            <a:latin typeface="Times New Roman" pitchFamily="18" charset="0"/>
            <a:cs typeface="Times New Roman" pitchFamily="18" charset="0"/>
          </a:endParaRPr>
        </a:p>
      </dgm:t>
    </dgm:pt>
    <dgm:pt modelId="{540F86DB-8B30-4B49-B017-BB825071453D}" type="parTrans" cxnId="{49689DE8-733A-46AF-B49A-BB745AC2E13F}">
      <dgm:prSet/>
      <dgm:spPr/>
      <dgm:t>
        <a:bodyPr/>
        <a:lstStyle/>
        <a:p>
          <a:endParaRPr lang="ru-RU"/>
        </a:p>
      </dgm:t>
    </dgm:pt>
    <dgm:pt modelId="{7B324A5A-5BAA-485C-90B6-F38FAC226B5C}" type="sibTrans" cxnId="{49689DE8-733A-46AF-B49A-BB745AC2E13F}">
      <dgm:prSet/>
      <dgm:spPr/>
      <dgm:t>
        <a:bodyPr/>
        <a:lstStyle/>
        <a:p>
          <a:endParaRPr lang="ru-RU"/>
        </a:p>
      </dgm:t>
    </dgm:pt>
    <dgm:pt modelId="{36D77ECD-1136-477F-A33C-4543EBE38BD7}">
      <dgm:prSet phldrT="[Текст]" custT="1"/>
      <dgm:spPr/>
      <dgm:t>
        <a:bodyPr/>
        <a:lstStyle/>
        <a:p>
          <a:pPr>
            <a:lnSpc>
              <a:spcPct val="100000"/>
            </a:lnSpc>
            <a:spcAft>
              <a:spcPts val="0"/>
            </a:spcAft>
          </a:pPr>
          <a:r>
            <a:rPr lang="ru-RU" sz="2100" smtClean="0">
              <a:latin typeface="Times New Roman" pitchFamily="18" charset="0"/>
              <a:cs typeface="Times New Roman" pitchFamily="18" charset="0"/>
            </a:rPr>
            <a:t>Наглядность</a:t>
          </a:r>
          <a:endParaRPr lang="ru-RU" sz="2100" dirty="0">
            <a:latin typeface="Times New Roman" pitchFamily="18" charset="0"/>
            <a:cs typeface="Times New Roman" pitchFamily="18" charset="0"/>
          </a:endParaRPr>
        </a:p>
      </dgm:t>
    </dgm:pt>
    <dgm:pt modelId="{EED65231-32ED-44B5-972A-50E0C4383825}" type="parTrans" cxnId="{E6CAD08F-4E92-4428-8C51-1DBC24EB8121}">
      <dgm:prSet/>
      <dgm:spPr/>
      <dgm:t>
        <a:bodyPr/>
        <a:lstStyle/>
        <a:p>
          <a:endParaRPr lang="ru-RU"/>
        </a:p>
      </dgm:t>
    </dgm:pt>
    <dgm:pt modelId="{719EDE14-A66F-4535-B2FA-2E79634D9191}" type="sibTrans" cxnId="{E6CAD08F-4E92-4428-8C51-1DBC24EB8121}">
      <dgm:prSet/>
      <dgm:spPr/>
      <dgm:t>
        <a:bodyPr/>
        <a:lstStyle/>
        <a:p>
          <a:endParaRPr lang="ru-RU"/>
        </a:p>
      </dgm:t>
    </dgm:pt>
    <dgm:pt modelId="{0503C7B0-1435-4D8D-B2A9-2FB57F256EDB}">
      <dgm:prSet phldrT="[Текст]" custT="1"/>
      <dgm:spPr/>
      <dgm:t>
        <a:bodyPr/>
        <a:lstStyle/>
        <a:p>
          <a:r>
            <a:rPr lang="ru-RU" sz="2100" smtClean="0">
              <a:latin typeface="Times New Roman" pitchFamily="18" charset="0"/>
              <a:cs typeface="Times New Roman" pitchFamily="18" charset="0"/>
            </a:rPr>
            <a:t>Специальные</a:t>
          </a:r>
          <a:endParaRPr lang="ru-RU" sz="2100" dirty="0">
            <a:latin typeface="Times New Roman" pitchFamily="18" charset="0"/>
            <a:cs typeface="Times New Roman" pitchFamily="18" charset="0"/>
          </a:endParaRPr>
        </a:p>
      </dgm:t>
    </dgm:pt>
    <dgm:pt modelId="{B45A92A3-B3B7-40C1-B350-523C383CA9A9}" type="parTrans" cxnId="{FF899418-7992-4C36-96BD-A7724A83F2A9}">
      <dgm:prSet/>
      <dgm:spPr/>
      <dgm:t>
        <a:bodyPr/>
        <a:lstStyle/>
        <a:p>
          <a:endParaRPr lang="ru-RU"/>
        </a:p>
      </dgm:t>
    </dgm:pt>
    <dgm:pt modelId="{F0BBFDAF-12F8-4239-8A0B-8755615C4C49}" type="sibTrans" cxnId="{FF899418-7992-4C36-96BD-A7724A83F2A9}">
      <dgm:prSet/>
      <dgm:spPr/>
      <dgm:t>
        <a:bodyPr/>
        <a:lstStyle/>
        <a:p>
          <a:endParaRPr lang="ru-RU"/>
        </a:p>
      </dgm:t>
    </dgm:pt>
    <dgm:pt modelId="{ED564607-D353-4E22-999A-FCAC5F88C772}">
      <dgm:prSet phldrT="[Текст]" custT="1"/>
      <dgm:spPr/>
      <dgm:t>
        <a:bodyPr/>
        <a:lstStyle/>
        <a:p>
          <a:pPr algn="just">
            <a:lnSpc>
              <a:spcPct val="100000"/>
            </a:lnSpc>
            <a:spcAft>
              <a:spcPts val="0"/>
            </a:spcAft>
          </a:pPr>
          <a:r>
            <a:rPr lang="ru-RU" sz="2100" smtClean="0">
              <a:latin typeface="Times New Roman" pitchFamily="18" charset="0"/>
              <a:cs typeface="Times New Roman" pitchFamily="18" charset="0"/>
            </a:rPr>
            <a:t>Принцип педагогического оптимизма</a:t>
          </a:r>
          <a:endParaRPr lang="ru-RU" sz="2100" dirty="0">
            <a:latin typeface="Times New Roman" pitchFamily="18" charset="0"/>
            <a:cs typeface="Times New Roman" pitchFamily="18" charset="0"/>
          </a:endParaRPr>
        </a:p>
      </dgm:t>
    </dgm:pt>
    <dgm:pt modelId="{5B6F90C3-89F2-4DAD-980A-248DC061BF26}" type="parTrans" cxnId="{B55FB181-5DF2-48CD-A6DE-68BC1927B627}">
      <dgm:prSet/>
      <dgm:spPr/>
      <dgm:t>
        <a:bodyPr/>
        <a:lstStyle/>
        <a:p>
          <a:endParaRPr lang="ru-RU"/>
        </a:p>
      </dgm:t>
    </dgm:pt>
    <dgm:pt modelId="{4A378056-8A67-4868-A48A-162B7D076E24}" type="sibTrans" cxnId="{B55FB181-5DF2-48CD-A6DE-68BC1927B627}">
      <dgm:prSet/>
      <dgm:spPr/>
      <dgm:t>
        <a:bodyPr/>
        <a:lstStyle/>
        <a:p>
          <a:endParaRPr lang="ru-RU"/>
        </a:p>
      </dgm:t>
    </dgm:pt>
    <dgm:pt modelId="{5938F947-5E54-4DF6-9895-CE0B43AAB9CF}">
      <dgm:prSet phldrT="[Текст]" custT="1"/>
      <dgm:spPr/>
      <dgm:t>
        <a:bodyPr/>
        <a:lstStyle/>
        <a:p>
          <a:pPr algn="just">
            <a:lnSpc>
              <a:spcPct val="100000"/>
            </a:lnSpc>
            <a:spcAft>
              <a:spcPts val="0"/>
            </a:spcAft>
          </a:pPr>
          <a:r>
            <a:rPr lang="ru-RU" sz="2100" smtClean="0">
              <a:latin typeface="Times New Roman" pitchFamily="18" charset="0"/>
              <a:cs typeface="Times New Roman" pitchFamily="18" charset="0"/>
            </a:rPr>
            <a:t>Принцип коррекционно-развивающего обучения</a:t>
          </a:r>
          <a:endParaRPr lang="ru-RU" sz="2100" dirty="0">
            <a:latin typeface="Times New Roman" pitchFamily="18" charset="0"/>
            <a:cs typeface="Times New Roman" pitchFamily="18" charset="0"/>
          </a:endParaRPr>
        </a:p>
      </dgm:t>
    </dgm:pt>
    <dgm:pt modelId="{0AA2C11D-78A8-47CE-9F91-4B1F2B9646A9}" type="parTrans" cxnId="{E893D39B-5B90-4F92-9F76-671D4EA2FC27}">
      <dgm:prSet/>
      <dgm:spPr/>
      <dgm:t>
        <a:bodyPr/>
        <a:lstStyle/>
        <a:p>
          <a:endParaRPr lang="ru-RU"/>
        </a:p>
      </dgm:t>
    </dgm:pt>
    <dgm:pt modelId="{DEB8D36C-DC76-49D6-AF35-C7D69540B5F3}" type="sibTrans" cxnId="{E893D39B-5B90-4F92-9F76-671D4EA2FC27}">
      <dgm:prSet/>
      <dgm:spPr/>
      <dgm:t>
        <a:bodyPr/>
        <a:lstStyle/>
        <a:p>
          <a:endParaRPr lang="ru-RU"/>
        </a:p>
      </dgm:t>
    </dgm:pt>
    <dgm:pt modelId="{A9D813E3-E2C9-4027-801B-CF47C4019560}">
      <dgm:prSet phldrT="[Текст]" custT="1"/>
      <dgm:spPr/>
      <dgm:t>
        <a:bodyPr/>
        <a:lstStyle/>
        <a:p>
          <a:pPr>
            <a:lnSpc>
              <a:spcPct val="100000"/>
            </a:lnSpc>
            <a:spcAft>
              <a:spcPts val="0"/>
            </a:spcAft>
          </a:pPr>
          <a:r>
            <a:rPr lang="ru-RU" sz="2100" smtClean="0">
              <a:latin typeface="Times New Roman" pitchFamily="18" charset="0"/>
              <a:cs typeface="Times New Roman" pitchFamily="18" charset="0"/>
            </a:rPr>
            <a:t>Доступность</a:t>
          </a:r>
          <a:endParaRPr lang="ru-RU" sz="2100" dirty="0">
            <a:latin typeface="Times New Roman" pitchFamily="18" charset="0"/>
            <a:cs typeface="Times New Roman" pitchFamily="18" charset="0"/>
          </a:endParaRPr>
        </a:p>
      </dgm:t>
    </dgm:pt>
    <dgm:pt modelId="{4DD36540-0EDF-4F76-8B81-2700F4F34A3C}" type="parTrans" cxnId="{0D3EE2DF-84EC-4043-A60B-90B9340695FB}">
      <dgm:prSet/>
      <dgm:spPr/>
      <dgm:t>
        <a:bodyPr/>
        <a:lstStyle/>
        <a:p>
          <a:endParaRPr lang="ru-RU"/>
        </a:p>
      </dgm:t>
    </dgm:pt>
    <dgm:pt modelId="{B4F98F2D-0C75-4239-92B0-5954EDE6B0C9}" type="sibTrans" cxnId="{0D3EE2DF-84EC-4043-A60B-90B9340695FB}">
      <dgm:prSet/>
      <dgm:spPr/>
      <dgm:t>
        <a:bodyPr/>
        <a:lstStyle/>
        <a:p>
          <a:endParaRPr lang="ru-RU"/>
        </a:p>
      </dgm:t>
    </dgm:pt>
    <dgm:pt modelId="{F89FF4A8-0EF1-4B38-8FAA-3528187225F3}">
      <dgm:prSet phldrT="[Текст]" custT="1"/>
      <dgm:spPr/>
      <dgm:t>
        <a:bodyPr/>
        <a:lstStyle/>
        <a:p>
          <a:pPr>
            <a:lnSpc>
              <a:spcPct val="100000"/>
            </a:lnSpc>
            <a:spcAft>
              <a:spcPts val="0"/>
            </a:spcAft>
          </a:pPr>
          <a:r>
            <a:rPr lang="ru-RU" sz="2100" smtClean="0">
              <a:latin typeface="Times New Roman" pitchFamily="18" charset="0"/>
              <a:cs typeface="Times New Roman" pitchFamily="18" charset="0"/>
            </a:rPr>
            <a:t>Индивидуальный подход</a:t>
          </a:r>
          <a:endParaRPr lang="ru-RU" sz="2100" dirty="0">
            <a:latin typeface="Times New Roman" pitchFamily="18" charset="0"/>
            <a:cs typeface="Times New Roman" pitchFamily="18" charset="0"/>
          </a:endParaRPr>
        </a:p>
      </dgm:t>
    </dgm:pt>
    <dgm:pt modelId="{907300D5-C0BF-47E4-8975-AD5D878A6577}" type="parTrans" cxnId="{6C9FA194-DB8F-4630-B496-722EC83ADF67}">
      <dgm:prSet/>
      <dgm:spPr/>
      <dgm:t>
        <a:bodyPr/>
        <a:lstStyle/>
        <a:p>
          <a:endParaRPr lang="ru-RU"/>
        </a:p>
      </dgm:t>
    </dgm:pt>
    <dgm:pt modelId="{07D84940-20B0-4282-BC19-0F6B4773C33F}" type="sibTrans" cxnId="{6C9FA194-DB8F-4630-B496-722EC83ADF67}">
      <dgm:prSet/>
      <dgm:spPr/>
      <dgm:t>
        <a:bodyPr/>
        <a:lstStyle/>
        <a:p>
          <a:endParaRPr lang="ru-RU"/>
        </a:p>
      </dgm:t>
    </dgm:pt>
    <dgm:pt modelId="{33543FB7-A84D-4541-8D6D-A77FA96052AE}">
      <dgm:prSet phldrT="[Текст]" custT="1"/>
      <dgm:spPr/>
      <dgm:t>
        <a:bodyPr/>
        <a:lstStyle/>
        <a:p>
          <a:pPr>
            <a:lnSpc>
              <a:spcPct val="90000"/>
            </a:lnSpc>
            <a:spcAft>
              <a:spcPct val="15000"/>
            </a:spcAft>
          </a:pPr>
          <a:endParaRPr lang="ru-RU" sz="2100" dirty="0">
            <a:solidFill>
              <a:schemeClr val="bg1"/>
            </a:solidFill>
            <a:latin typeface="Times New Roman" pitchFamily="18" charset="0"/>
            <a:cs typeface="Times New Roman" pitchFamily="18" charset="0"/>
          </a:endParaRPr>
        </a:p>
      </dgm:t>
    </dgm:pt>
    <dgm:pt modelId="{5C5D5E49-ADDF-4F28-A916-8D9DAB71DB45}" type="parTrans" cxnId="{D70F9AD5-99B2-400C-B783-60AA1BCB7F74}">
      <dgm:prSet/>
      <dgm:spPr/>
      <dgm:t>
        <a:bodyPr/>
        <a:lstStyle/>
        <a:p>
          <a:endParaRPr lang="ru-RU"/>
        </a:p>
      </dgm:t>
    </dgm:pt>
    <dgm:pt modelId="{9A980372-8BB0-4108-BA0C-A655E64CF145}" type="sibTrans" cxnId="{D70F9AD5-99B2-400C-B783-60AA1BCB7F74}">
      <dgm:prSet/>
      <dgm:spPr/>
      <dgm:t>
        <a:bodyPr/>
        <a:lstStyle/>
        <a:p>
          <a:endParaRPr lang="ru-RU"/>
        </a:p>
      </dgm:t>
    </dgm:pt>
    <dgm:pt modelId="{EA4812E6-D7A9-47ED-8F14-621A8C7163B3}">
      <dgm:prSet phldrT="[Текст]" custT="1"/>
      <dgm:spPr/>
      <dgm:t>
        <a:bodyPr/>
        <a:lstStyle/>
        <a:p>
          <a:pPr algn="just">
            <a:lnSpc>
              <a:spcPct val="100000"/>
            </a:lnSpc>
            <a:spcAft>
              <a:spcPts val="0"/>
            </a:spcAft>
          </a:pPr>
          <a:r>
            <a:rPr lang="ru-RU" sz="2100" smtClean="0">
              <a:latin typeface="Times New Roman" pitchFamily="18" charset="0"/>
              <a:cs typeface="Times New Roman" pitchFamily="18" charset="0"/>
            </a:rPr>
            <a:t>Принцип комплексного подхода</a:t>
          </a:r>
          <a:endParaRPr lang="ru-RU" sz="2100" dirty="0">
            <a:latin typeface="Times New Roman" pitchFamily="18" charset="0"/>
            <a:cs typeface="Times New Roman" pitchFamily="18" charset="0"/>
          </a:endParaRPr>
        </a:p>
      </dgm:t>
    </dgm:pt>
    <dgm:pt modelId="{6CC11FB5-EEFC-403C-BD22-752D31090F27}" type="parTrans" cxnId="{57B58BF7-B898-4783-A125-48B34E511700}">
      <dgm:prSet/>
      <dgm:spPr/>
      <dgm:t>
        <a:bodyPr/>
        <a:lstStyle/>
        <a:p>
          <a:endParaRPr lang="ru-RU"/>
        </a:p>
      </dgm:t>
    </dgm:pt>
    <dgm:pt modelId="{17DB1FE0-E344-4D76-9FDB-29CAFE1E0B43}" type="sibTrans" cxnId="{57B58BF7-B898-4783-A125-48B34E511700}">
      <dgm:prSet/>
      <dgm:spPr/>
      <dgm:t>
        <a:bodyPr/>
        <a:lstStyle/>
        <a:p>
          <a:endParaRPr lang="ru-RU"/>
        </a:p>
      </dgm:t>
    </dgm:pt>
    <dgm:pt modelId="{49A227C6-FC81-4170-BD06-4641F8FBC5D3}">
      <dgm:prSet phldrT="[Текст]" custT="1"/>
      <dgm:spPr/>
      <dgm:t>
        <a:bodyPr/>
        <a:lstStyle/>
        <a:p>
          <a:pPr algn="just">
            <a:lnSpc>
              <a:spcPct val="100000"/>
            </a:lnSpc>
            <a:spcAft>
              <a:spcPts val="0"/>
            </a:spcAft>
          </a:pPr>
          <a:r>
            <a:rPr lang="ru-RU" sz="2100" smtClean="0">
              <a:latin typeface="Times New Roman" pitchFamily="18" charset="0"/>
              <a:cs typeface="Times New Roman" pitchFamily="18" charset="0"/>
            </a:rPr>
            <a:t>Принцип практической направленности</a:t>
          </a:r>
          <a:endParaRPr lang="ru-RU" sz="2100" dirty="0">
            <a:latin typeface="Times New Roman" pitchFamily="18" charset="0"/>
            <a:cs typeface="Times New Roman" pitchFamily="18" charset="0"/>
          </a:endParaRPr>
        </a:p>
      </dgm:t>
    </dgm:pt>
    <dgm:pt modelId="{53C5AC3E-9989-428F-9C2D-33E69B4F6327}" type="parTrans" cxnId="{359AB2D5-8A6C-4E84-B128-20743690B2C6}">
      <dgm:prSet/>
      <dgm:spPr/>
      <dgm:t>
        <a:bodyPr/>
        <a:lstStyle/>
        <a:p>
          <a:endParaRPr lang="ru-RU"/>
        </a:p>
      </dgm:t>
    </dgm:pt>
    <dgm:pt modelId="{7344AE19-4BB2-43C9-9271-17E526EB9DF0}" type="sibTrans" cxnId="{359AB2D5-8A6C-4E84-B128-20743690B2C6}">
      <dgm:prSet/>
      <dgm:spPr/>
      <dgm:t>
        <a:bodyPr/>
        <a:lstStyle/>
        <a:p>
          <a:endParaRPr lang="ru-RU"/>
        </a:p>
      </dgm:t>
    </dgm:pt>
    <dgm:pt modelId="{F1EED191-564C-4808-9855-ABD7D4AED89F}">
      <dgm:prSet phldrT="[Текст]" custT="1"/>
      <dgm:spPr/>
      <dgm:t>
        <a:bodyPr/>
        <a:lstStyle/>
        <a:p>
          <a:pPr algn="just">
            <a:lnSpc>
              <a:spcPct val="100000"/>
            </a:lnSpc>
            <a:spcAft>
              <a:spcPts val="0"/>
            </a:spcAft>
          </a:pPr>
          <a:r>
            <a:rPr lang="ru-RU" sz="2100" smtClean="0">
              <a:latin typeface="Times New Roman" pitchFamily="18" charset="0"/>
              <a:cs typeface="Times New Roman" pitchFamily="18" charset="0"/>
            </a:rPr>
            <a:t>Принцип социализации</a:t>
          </a:r>
          <a:endParaRPr lang="ru-RU" sz="2100" dirty="0">
            <a:latin typeface="Times New Roman" pitchFamily="18" charset="0"/>
            <a:cs typeface="Times New Roman" pitchFamily="18" charset="0"/>
          </a:endParaRPr>
        </a:p>
      </dgm:t>
    </dgm:pt>
    <dgm:pt modelId="{654C05A0-861D-4CAE-B33A-3C323C079B02}" type="parTrans" cxnId="{10961D12-CE33-4EA0-8FE4-10861692CC57}">
      <dgm:prSet/>
      <dgm:spPr/>
      <dgm:t>
        <a:bodyPr/>
        <a:lstStyle/>
        <a:p>
          <a:endParaRPr lang="ru-RU"/>
        </a:p>
      </dgm:t>
    </dgm:pt>
    <dgm:pt modelId="{F0CD01D1-6664-4ECD-848F-27B10C360140}" type="sibTrans" cxnId="{10961D12-CE33-4EA0-8FE4-10861692CC57}">
      <dgm:prSet/>
      <dgm:spPr/>
      <dgm:t>
        <a:bodyPr/>
        <a:lstStyle/>
        <a:p>
          <a:endParaRPr lang="ru-RU"/>
        </a:p>
      </dgm:t>
    </dgm:pt>
    <dgm:pt modelId="{82A27362-C9C3-47D8-875F-AB3F9540519E}" type="pres">
      <dgm:prSet presAssocID="{4332E141-BCF2-461B-B82E-7612E4B2ACCF}" presName="linearFlow" presStyleCnt="0">
        <dgm:presLayoutVars>
          <dgm:dir/>
          <dgm:animLvl val="lvl"/>
          <dgm:resizeHandles/>
        </dgm:presLayoutVars>
      </dgm:prSet>
      <dgm:spPr/>
      <dgm:t>
        <a:bodyPr/>
        <a:lstStyle/>
        <a:p>
          <a:endParaRPr lang="ru-RU"/>
        </a:p>
      </dgm:t>
    </dgm:pt>
    <dgm:pt modelId="{60E6A09E-0795-4ED2-AC1C-FE086CB08E49}" type="pres">
      <dgm:prSet presAssocID="{4C893B07-2F9F-451D-AF5F-32669FA55B03}" presName="compositeNode" presStyleCnt="0">
        <dgm:presLayoutVars>
          <dgm:bulletEnabled val="1"/>
        </dgm:presLayoutVars>
      </dgm:prSet>
      <dgm:spPr/>
      <dgm:t>
        <a:bodyPr/>
        <a:lstStyle/>
        <a:p>
          <a:endParaRPr lang="ru-RU"/>
        </a:p>
      </dgm:t>
    </dgm:pt>
    <dgm:pt modelId="{500A89B5-C6FF-4429-B038-2607A78CB45D}" type="pres">
      <dgm:prSet presAssocID="{4C893B07-2F9F-451D-AF5F-32669FA55B03}"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ru-RU"/>
        </a:p>
      </dgm:t>
    </dgm:pt>
    <dgm:pt modelId="{81FF94C5-92CF-48C2-BE01-C71F79FB1AB7}" type="pres">
      <dgm:prSet presAssocID="{4C893B07-2F9F-451D-AF5F-32669FA55B03}" presName="childNode" presStyleLbl="node1" presStyleIdx="0" presStyleCnt="2">
        <dgm:presLayoutVars>
          <dgm:bulletEnabled val="1"/>
        </dgm:presLayoutVars>
      </dgm:prSet>
      <dgm:spPr/>
      <dgm:t>
        <a:bodyPr/>
        <a:lstStyle/>
        <a:p>
          <a:endParaRPr lang="ru-RU"/>
        </a:p>
      </dgm:t>
    </dgm:pt>
    <dgm:pt modelId="{BFBEECE3-F7AA-4F60-8673-72C0353FFB94}" type="pres">
      <dgm:prSet presAssocID="{4C893B07-2F9F-451D-AF5F-32669FA55B03}" presName="parentNode" presStyleLbl="revTx" presStyleIdx="0" presStyleCnt="2">
        <dgm:presLayoutVars>
          <dgm:chMax val="0"/>
          <dgm:bulletEnabled val="1"/>
        </dgm:presLayoutVars>
      </dgm:prSet>
      <dgm:spPr/>
      <dgm:t>
        <a:bodyPr/>
        <a:lstStyle/>
        <a:p>
          <a:endParaRPr lang="ru-RU"/>
        </a:p>
      </dgm:t>
    </dgm:pt>
    <dgm:pt modelId="{B9F9A61F-D883-416C-BF40-BEA03AF27693}" type="pres">
      <dgm:prSet presAssocID="{6F0EA8D1-3142-4AC4-941E-9378B2A641AD}" presName="sibTrans" presStyleCnt="0"/>
      <dgm:spPr/>
      <dgm:t>
        <a:bodyPr/>
        <a:lstStyle/>
        <a:p>
          <a:endParaRPr lang="ru-RU"/>
        </a:p>
      </dgm:t>
    </dgm:pt>
    <dgm:pt modelId="{FEED8ECA-C166-471E-9F7F-289206CF821A}" type="pres">
      <dgm:prSet presAssocID="{0503C7B0-1435-4D8D-B2A9-2FB57F256EDB}" presName="compositeNode" presStyleCnt="0">
        <dgm:presLayoutVars>
          <dgm:bulletEnabled val="1"/>
        </dgm:presLayoutVars>
      </dgm:prSet>
      <dgm:spPr/>
      <dgm:t>
        <a:bodyPr/>
        <a:lstStyle/>
        <a:p>
          <a:endParaRPr lang="ru-RU"/>
        </a:p>
      </dgm:t>
    </dgm:pt>
    <dgm:pt modelId="{43C9B70B-CB01-4E54-9D10-01DBFC284E9D}" type="pres">
      <dgm:prSet presAssocID="{0503C7B0-1435-4D8D-B2A9-2FB57F256EDB}"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ru-RU"/>
        </a:p>
      </dgm:t>
    </dgm:pt>
    <dgm:pt modelId="{B7E04412-6D63-44EF-9079-3D05603091F2}" type="pres">
      <dgm:prSet presAssocID="{0503C7B0-1435-4D8D-B2A9-2FB57F256EDB}" presName="childNode" presStyleLbl="node1" presStyleIdx="1" presStyleCnt="2" custScaleX="117281">
        <dgm:presLayoutVars>
          <dgm:bulletEnabled val="1"/>
        </dgm:presLayoutVars>
      </dgm:prSet>
      <dgm:spPr/>
      <dgm:t>
        <a:bodyPr/>
        <a:lstStyle/>
        <a:p>
          <a:endParaRPr lang="ru-RU"/>
        </a:p>
      </dgm:t>
    </dgm:pt>
    <dgm:pt modelId="{5BDCE534-09B5-43F4-AD8D-A0953A7F1551}" type="pres">
      <dgm:prSet presAssocID="{0503C7B0-1435-4D8D-B2A9-2FB57F256EDB}" presName="parentNode" presStyleLbl="revTx" presStyleIdx="1" presStyleCnt="2">
        <dgm:presLayoutVars>
          <dgm:chMax val="0"/>
          <dgm:bulletEnabled val="1"/>
        </dgm:presLayoutVars>
      </dgm:prSet>
      <dgm:spPr/>
      <dgm:t>
        <a:bodyPr/>
        <a:lstStyle/>
        <a:p>
          <a:endParaRPr lang="ru-RU"/>
        </a:p>
      </dgm:t>
    </dgm:pt>
  </dgm:ptLst>
  <dgm:cxnLst>
    <dgm:cxn modelId="{0D3EE2DF-84EC-4043-A60B-90B9340695FB}" srcId="{4C893B07-2F9F-451D-AF5F-32669FA55B03}" destId="{A9D813E3-E2C9-4027-801B-CF47C4019560}" srcOrd="2" destOrd="0" parTransId="{4DD36540-0EDF-4F76-8B81-2700F4F34A3C}" sibTransId="{B4F98F2D-0C75-4239-92B0-5954EDE6B0C9}"/>
    <dgm:cxn modelId="{10961D12-CE33-4EA0-8FE4-10861692CC57}" srcId="{0503C7B0-1435-4D8D-B2A9-2FB57F256EDB}" destId="{F1EED191-564C-4808-9855-ABD7D4AED89F}" srcOrd="4" destOrd="0" parTransId="{654C05A0-861D-4CAE-B33A-3C323C079B02}" sibTransId="{F0CD01D1-6664-4ECD-848F-27B10C360140}"/>
    <dgm:cxn modelId="{7CCE3F52-01E3-4BBC-B139-78927F229632}" type="presOf" srcId="{F89FF4A8-0EF1-4B38-8FAA-3528187225F3}" destId="{81FF94C5-92CF-48C2-BE01-C71F79FB1AB7}" srcOrd="0" destOrd="3" presId="urn:microsoft.com/office/officeart/2005/8/layout/hList2"/>
    <dgm:cxn modelId="{0A17119C-956D-4516-BE67-BC34D99AB31E}" type="presOf" srcId="{5938F947-5E54-4DF6-9895-CE0B43AAB9CF}" destId="{B7E04412-6D63-44EF-9079-3D05603091F2}" srcOrd="0" destOrd="1" presId="urn:microsoft.com/office/officeart/2005/8/layout/hList2"/>
    <dgm:cxn modelId="{359AB2D5-8A6C-4E84-B128-20743690B2C6}" srcId="{0503C7B0-1435-4D8D-B2A9-2FB57F256EDB}" destId="{49A227C6-FC81-4170-BD06-4641F8FBC5D3}" srcOrd="3" destOrd="0" parTransId="{53C5AC3E-9989-428F-9C2D-33E69B4F6327}" sibTransId="{7344AE19-4BB2-43C9-9271-17E526EB9DF0}"/>
    <dgm:cxn modelId="{D70F9AD5-99B2-400C-B783-60AA1BCB7F74}" srcId="{4C893B07-2F9F-451D-AF5F-32669FA55B03}" destId="{33543FB7-A84D-4541-8D6D-A77FA96052AE}" srcOrd="4" destOrd="0" parTransId="{5C5D5E49-ADDF-4F28-A916-8D9DAB71DB45}" sibTransId="{9A980372-8BB0-4108-BA0C-A655E64CF145}"/>
    <dgm:cxn modelId="{49689DE8-733A-46AF-B49A-BB745AC2E13F}" srcId="{4C893B07-2F9F-451D-AF5F-32669FA55B03}" destId="{0E47DAB6-C44B-415E-A031-57BEFC080F71}" srcOrd="0" destOrd="0" parTransId="{540F86DB-8B30-4B49-B017-BB825071453D}" sibTransId="{7B324A5A-5BAA-485C-90B6-F38FAC226B5C}"/>
    <dgm:cxn modelId="{E893D39B-5B90-4F92-9F76-671D4EA2FC27}" srcId="{0503C7B0-1435-4D8D-B2A9-2FB57F256EDB}" destId="{5938F947-5E54-4DF6-9895-CE0B43AAB9CF}" srcOrd="1" destOrd="0" parTransId="{0AA2C11D-78A8-47CE-9F91-4B1F2B9646A9}" sibTransId="{DEB8D36C-DC76-49D6-AF35-C7D69540B5F3}"/>
    <dgm:cxn modelId="{782F4443-01BA-4E7D-8533-A8B48974DDC4}" type="presOf" srcId="{0503C7B0-1435-4D8D-B2A9-2FB57F256EDB}" destId="{5BDCE534-09B5-43F4-AD8D-A0953A7F1551}" srcOrd="0" destOrd="0" presId="urn:microsoft.com/office/officeart/2005/8/layout/hList2"/>
    <dgm:cxn modelId="{35236F0A-0C5A-4C7C-82C2-B21D60096BE3}" type="presOf" srcId="{4C893B07-2F9F-451D-AF5F-32669FA55B03}" destId="{BFBEECE3-F7AA-4F60-8673-72C0353FFB94}" srcOrd="0" destOrd="0" presId="urn:microsoft.com/office/officeart/2005/8/layout/hList2"/>
    <dgm:cxn modelId="{4730E801-1717-4AA4-B3A4-27ED9DDABC0D}" type="presOf" srcId="{49A227C6-FC81-4170-BD06-4641F8FBC5D3}" destId="{B7E04412-6D63-44EF-9079-3D05603091F2}" srcOrd="0" destOrd="3" presId="urn:microsoft.com/office/officeart/2005/8/layout/hList2"/>
    <dgm:cxn modelId="{BFA60CDE-EB1C-44A8-AAA3-90D51BAC8CF0}" srcId="{4332E141-BCF2-461B-B82E-7612E4B2ACCF}" destId="{4C893B07-2F9F-451D-AF5F-32669FA55B03}" srcOrd="0" destOrd="0" parTransId="{AC0A575E-080C-4FFB-8DB2-FE24BC6F909B}" sibTransId="{6F0EA8D1-3142-4AC4-941E-9378B2A641AD}"/>
    <dgm:cxn modelId="{7E7DAFC3-A3AB-4900-9F39-2A219A06D2F6}" type="presOf" srcId="{4332E141-BCF2-461B-B82E-7612E4B2ACCF}" destId="{82A27362-C9C3-47D8-875F-AB3F9540519E}" srcOrd="0" destOrd="0" presId="urn:microsoft.com/office/officeart/2005/8/layout/hList2"/>
    <dgm:cxn modelId="{9F78A21A-A7EB-4316-8188-4EA0B751F5D6}" type="presOf" srcId="{A9D813E3-E2C9-4027-801B-CF47C4019560}" destId="{81FF94C5-92CF-48C2-BE01-C71F79FB1AB7}" srcOrd="0" destOrd="2" presId="urn:microsoft.com/office/officeart/2005/8/layout/hList2"/>
    <dgm:cxn modelId="{6C9FA194-DB8F-4630-B496-722EC83ADF67}" srcId="{4C893B07-2F9F-451D-AF5F-32669FA55B03}" destId="{F89FF4A8-0EF1-4B38-8FAA-3528187225F3}" srcOrd="3" destOrd="0" parTransId="{907300D5-C0BF-47E4-8975-AD5D878A6577}" sibTransId="{07D84940-20B0-4282-BC19-0F6B4773C33F}"/>
    <dgm:cxn modelId="{E6CAD08F-4E92-4428-8C51-1DBC24EB8121}" srcId="{4C893B07-2F9F-451D-AF5F-32669FA55B03}" destId="{36D77ECD-1136-477F-A33C-4543EBE38BD7}" srcOrd="1" destOrd="0" parTransId="{EED65231-32ED-44B5-972A-50E0C4383825}" sibTransId="{719EDE14-A66F-4535-B2FA-2E79634D9191}"/>
    <dgm:cxn modelId="{2CDEADB8-CE91-4677-8421-5933EF3BB8D5}" type="presOf" srcId="{EA4812E6-D7A9-47ED-8F14-621A8C7163B3}" destId="{B7E04412-6D63-44EF-9079-3D05603091F2}" srcOrd="0" destOrd="2" presId="urn:microsoft.com/office/officeart/2005/8/layout/hList2"/>
    <dgm:cxn modelId="{DE33A702-529F-43E5-AF0D-E11E90111DC2}" type="presOf" srcId="{0E47DAB6-C44B-415E-A031-57BEFC080F71}" destId="{81FF94C5-92CF-48C2-BE01-C71F79FB1AB7}" srcOrd="0" destOrd="0" presId="urn:microsoft.com/office/officeart/2005/8/layout/hList2"/>
    <dgm:cxn modelId="{DDC77D07-76E7-4378-9D74-FF38EA7F885C}" type="presOf" srcId="{36D77ECD-1136-477F-A33C-4543EBE38BD7}" destId="{81FF94C5-92CF-48C2-BE01-C71F79FB1AB7}" srcOrd="0" destOrd="1" presId="urn:microsoft.com/office/officeart/2005/8/layout/hList2"/>
    <dgm:cxn modelId="{67A0CD9C-DFF8-4A6E-839A-7266AE3E705C}" type="presOf" srcId="{F1EED191-564C-4808-9855-ABD7D4AED89F}" destId="{B7E04412-6D63-44EF-9079-3D05603091F2}" srcOrd="0" destOrd="4" presId="urn:microsoft.com/office/officeart/2005/8/layout/hList2"/>
    <dgm:cxn modelId="{C0C0C44E-7FD3-48DD-A322-2977D57F02BE}" type="presOf" srcId="{ED564607-D353-4E22-999A-FCAC5F88C772}" destId="{B7E04412-6D63-44EF-9079-3D05603091F2}" srcOrd="0" destOrd="0" presId="urn:microsoft.com/office/officeart/2005/8/layout/hList2"/>
    <dgm:cxn modelId="{B55FB181-5DF2-48CD-A6DE-68BC1927B627}" srcId="{0503C7B0-1435-4D8D-B2A9-2FB57F256EDB}" destId="{ED564607-D353-4E22-999A-FCAC5F88C772}" srcOrd="0" destOrd="0" parTransId="{5B6F90C3-89F2-4DAD-980A-248DC061BF26}" sibTransId="{4A378056-8A67-4868-A48A-162B7D076E24}"/>
    <dgm:cxn modelId="{57B58BF7-B898-4783-A125-48B34E511700}" srcId="{0503C7B0-1435-4D8D-B2A9-2FB57F256EDB}" destId="{EA4812E6-D7A9-47ED-8F14-621A8C7163B3}" srcOrd="2" destOrd="0" parTransId="{6CC11FB5-EEFC-403C-BD22-752D31090F27}" sibTransId="{17DB1FE0-E344-4D76-9FDB-29CAFE1E0B43}"/>
    <dgm:cxn modelId="{49E589C6-F70F-4F93-825E-ACFE97F4BF08}" type="presOf" srcId="{33543FB7-A84D-4541-8D6D-A77FA96052AE}" destId="{81FF94C5-92CF-48C2-BE01-C71F79FB1AB7}" srcOrd="0" destOrd="4" presId="urn:microsoft.com/office/officeart/2005/8/layout/hList2"/>
    <dgm:cxn modelId="{FF899418-7992-4C36-96BD-A7724A83F2A9}" srcId="{4332E141-BCF2-461B-B82E-7612E4B2ACCF}" destId="{0503C7B0-1435-4D8D-B2A9-2FB57F256EDB}" srcOrd="1" destOrd="0" parTransId="{B45A92A3-B3B7-40C1-B350-523C383CA9A9}" sibTransId="{F0BBFDAF-12F8-4239-8A0B-8755615C4C49}"/>
    <dgm:cxn modelId="{41905535-F317-4179-92C2-82463912BE2C}" type="presParOf" srcId="{82A27362-C9C3-47D8-875F-AB3F9540519E}" destId="{60E6A09E-0795-4ED2-AC1C-FE086CB08E49}" srcOrd="0" destOrd="0" presId="urn:microsoft.com/office/officeart/2005/8/layout/hList2"/>
    <dgm:cxn modelId="{5615E6AB-0317-4887-AA05-FE682CA09A90}" type="presParOf" srcId="{60E6A09E-0795-4ED2-AC1C-FE086CB08E49}" destId="{500A89B5-C6FF-4429-B038-2607A78CB45D}" srcOrd="0" destOrd="0" presId="urn:microsoft.com/office/officeart/2005/8/layout/hList2"/>
    <dgm:cxn modelId="{384ABFC3-34F3-48B6-9131-B2F324CF2EFA}" type="presParOf" srcId="{60E6A09E-0795-4ED2-AC1C-FE086CB08E49}" destId="{81FF94C5-92CF-48C2-BE01-C71F79FB1AB7}" srcOrd="1" destOrd="0" presId="urn:microsoft.com/office/officeart/2005/8/layout/hList2"/>
    <dgm:cxn modelId="{41BFB368-0019-4712-B17A-395B85F3C840}" type="presParOf" srcId="{60E6A09E-0795-4ED2-AC1C-FE086CB08E49}" destId="{BFBEECE3-F7AA-4F60-8673-72C0353FFB94}" srcOrd="2" destOrd="0" presId="urn:microsoft.com/office/officeart/2005/8/layout/hList2"/>
    <dgm:cxn modelId="{564F4090-518E-472B-A6E5-B34811F83676}" type="presParOf" srcId="{82A27362-C9C3-47D8-875F-AB3F9540519E}" destId="{B9F9A61F-D883-416C-BF40-BEA03AF27693}" srcOrd="1" destOrd="0" presId="urn:microsoft.com/office/officeart/2005/8/layout/hList2"/>
    <dgm:cxn modelId="{D9491810-B97E-4112-890C-AA8762CC8F10}" type="presParOf" srcId="{82A27362-C9C3-47D8-875F-AB3F9540519E}" destId="{FEED8ECA-C166-471E-9F7F-289206CF821A}" srcOrd="2" destOrd="0" presId="urn:microsoft.com/office/officeart/2005/8/layout/hList2"/>
    <dgm:cxn modelId="{D2E600BB-EE3D-4EAB-95DB-4EF71D98A3CB}" type="presParOf" srcId="{FEED8ECA-C166-471E-9F7F-289206CF821A}" destId="{43C9B70B-CB01-4E54-9D10-01DBFC284E9D}" srcOrd="0" destOrd="0" presId="urn:microsoft.com/office/officeart/2005/8/layout/hList2"/>
    <dgm:cxn modelId="{0B07E8F6-9A40-402F-8383-BFC9C5C426B3}" type="presParOf" srcId="{FEED8ECA-C166-471E-9F7F-289206CF821A}" destId="{B7E04412-6D63-44EF-9079-3D05603091F2}" srcOrd="1" destOrd="0" presId="urn:microsoft.com/office/officeart/2005/8/layout/hList2"/>
    <dgm:cxn modelId="{0715B266-A2D1-4573-8BEF-315433F77F9E}" type="presParOf" srcId="{FEED8ECA-C166-471E-9F7F-289206CF821A}" destId="{5BDCE534-09B5-43F4-AD8D-A0953A7F155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7BE4E-C8BD-4C9A-90E1-DE24A9AEE0B7}" type="doc">
      <dgm:prSet loTypeId="urn:microsoft.com/office/officeart/2005/8/layout/radial4" loCatId="relationship" qsTypeId="urn:microsoft.com/office/officeart/2005/8/quickstyle/simple5" qsCatId="simple" csTypeId="urn:microsoft.com/office/officeart/2005/8/colors/colorful5" csCatId="colorful" phldr="1"/>
      <dgm:spPr/>
      <dgm:t>
        <a:bodyPr/>
        <a:lstStyle/>
        <a:p>
          <a:endParaRPr lang="ru-RU"/>
        </a:p>
      </dgm:t>
    </dgm:pt>
    <dgm:pt modelId="{E962D49A-FBFB-436A-9AC6-38B552DBEB1C}">
      <dgm:prSet phldrT="[Текст]"/>
      <dgm:spPr/>
      <dgm:t>
        <a:bodyPr/>
        <a:lstStyle/>
        <a:p>
          <a:r>
            <a:rPr lang="ru-RU" dirty="0" smtClean="0">
              <a:latin typeface="Times New Roman" pitchFamily="18" charset="0"/>
              <a:cs typeface="Times New Roman" pitchFamily="18" charset="0"/>
            </a:rPr>
            <a:t>Основные требования к методике обучения  детей с интеллектуальными нарушениями:</a:t>
          </a:r>
          <a:endParaRPr lang="ru-RU" dirty="0">
            <a:latin typeface="Times New Roman" pitchFamily="18" charset="0"/>
            <a:cs typeface="Times New Roman" pitchFamily="18" charset="0"/>
          </a:endParaRPr>
        </a:p>
      </dgm:t>
    </dgm:pt>
    <dgm:pt modelId="{6C8DD36D-2B5D-484D-8D89-8ECFA0648987}" type="parTrans" cxnId="{08C32E13-83C9-40E1-87DE-58BA95AB8409}">
      <dgm:prSet/>
      <dgm:spPr/>
      <dgm:t>
        <a:bodyPr/>
        <a:lstStyle/>
        <a:p>
          <a:endParaRPr lang="ru-RU"/>
        </a:p>
      </dgm:t>
    </dgm:pt>
    <dgm:pt modelId="{04476D96-1CAF-46A0-BE0D-08FFBB93AFAC}" type="sibTrans" cxnId="{08C32E13-83C9-40E1-87DE-58BA95AB8409}">
      <dgm:prSet/>
      <dgm:spPr/>
      <dgm:t>
        <a:bodyPr/>
        <a:lstStyle/>
        <a:p>
          <a:endParaRPr lang="ru-RU"/>
        </a:p>
      </dgm:t>
    </dgm:pt>
    <dgm:pt modelId="{E6BF25FA-75BE-4C2C-A74A-E97D4378E1EC}">
      <dgm:prSet phldrT="[Текст]"/>
      <dgm:spPr/>
      <dgm:t>
        <a:bodyPr/>
        <a:lstStyle/>
        <a:p>
          <a:r>
            <a:rPr lang="ru-RU" smtClean="0">
              <a:latin typeface="Times New Roman" pitchFamily="18" charset="0"/>
              <a:cs typeface="Times New Roman" pitchFamily="18" charset="0"/>
            </a:rPr>
            <a:t>Использование игровой формы как доминирующей. Игра рассматривается не как развлечение и отдых, а как средство обучения и коррекции.</a:t>
          </a:r>
          <a:endParaRPr lang="ru-RU" dirty="0">
            <a:latin typeface="Times New Roman" pitchFamily="18" charset="0"/>
            <a:cs typeface="Times New Roman" pitchFamily="18" charset="0"/>
          </a:endParaRPr>
        </a:p>
      </dgm:t>
    </dgm:pt>
    <dgm:pt modelId="{98E25E26-C1F4-404A-8163-AD3AAA43F073}" type="parTrans" cxnId="{43D794F5-E8EC-4A69-9760-83FB1BF7DA7F}">
      <dgm:prSet/>
      <dgm:spPr/>
      <dgm:t>
        <a:bodyPr/>
        <a:lstStyle/>
        <a:p>
          <a:endParaRPr lang="ru-RU"/>
        </a:p>
      </dgm:t>
    </dgm:pt>
    <dgm:pt modelId="{00029F4D-007E-44D3-BC9B-36FE54232168}" type="sibTrans" cxnId="{43D794F5-E8EC-4A69-9760-83FB1BF7DA7F}">
      <dgm:prSet/>
      <dgm:spPr/>
      <dgm:t>
        <a:bodyPr/>
        <a:lstStyle/>
        <a:p>
          <a:endParaRPr lang="ru-RU"/>
        </a:p>
      </dgm:t>
    </dgm:pt>
    <dgm:pt modelId="{3E431F99-A617-4205-B582-48F28BB32C35}">
      <dgm:prSet phldrT="[Текст]"/>
      <dgm:spPr/>
      <dgm:t>
        <a:bodyPr/>
        <a:lstStyle/>
        <a:p>
          <a:r>
            <a:rPr lang="ru-RU" dirty="0" smtClean="0">
              <a:latin typeface="Times New Roman" pitchFamily="18" charset="0"/>
              <a:cs typeface="Times New Roman" pitchFamily="18" charset="0"/>
            </a:rPr>
            <a:t>Использование эмоций, наиболее сохранной стороны психической деятельности детей, в целях пробуждения познавательных потребностей и повышения мотивации обучения.</a:t>
          </a:r>
          <a:endParaRPr lang="ru-RU" dirty="0">
            <a:latin typeface="Times New Roman" pitchFamily="18" charset="0"/>
            <a:cs typeface="Times New Roman" pitchFamily="18" charset="0"/>
          </a:endParaRPr>
        </a:p>
      </dgm:t>
    </dgm:pt>
    <dgm:pt modelId="{6EF880AC-5038-470F-82BD-1B57000AB7C8}" type="parTrans" cxnId="{5736601F-6E8D-468A-80CE-224707086553}">
      <dgm:prSet/>
      <dgm:spPr/>
      <dgm:t>
        <a:bodyPr/>
        <a:lstStyle/>
        <a:p>
          <a:endParaRPr lang="ru-RU"/>
        </a:p>
      </dgm:t>
    </dgm:pt>
    <dgm:pt modelId="{5664CD25-8FE2-4604-BEC5-32D52F32923B}" type="sibTrans" cxnId="{5736601F-6E8D-468A-80CE-224707086553}">
      <dgm:prSet/>
      <dgm:spPr/>
      <dgm:t>
        <a:bodyPr/>
        <a:lstStyle/>
        <a:p>
          <a:endParaRPr lang="ru-RU"/>
        </a:p>
      </dgm:t>
    </dgm:pt>
    <dgm:pt modelId="{AFEA789A-7124-4FFA-ABA2-AA8BD21FD636}">
      <dgm:prSet phldrT="[Текст]"/>
      <dgm:spPr/>
      <dgm:t>
        <a:bodyPr/>
        <a:lstStyle/>
        <a:p>
          <a:r>
            <a:rPr lang="ru-RU" dirty="0" smtClean="0">
              <a:latin typeface="Times New Roman" pitchFamily="18" charset="0"/>
              <a:cs typeface="Times New Roman" pitchFamily="18" charset="0"/>
            </a:rPr>
            <a:t>Использование подражательности, свойственной обучающимся с интеллектуальными  нарушениями.</a:t>
          </a:r>
          <a:endParaRPr lang="ru-RU" dirty="0">
            <a:latin typeface="Times New Roman" pitchFamily="18" charset="0"/>
            <a:cs typeface="Times New Roman" pitchFamily="18" charset="0"/>
          </a:endParaRPr>
        </a:p>
      </dgm:t>
    </dgm:pt>
    <dgm:pt modelId="{6D27D99F-659A-4DAA-B9DE-E3262B4FF67E}" type="parTrans" cxnId="{65211D5B-65DC-4BFB-AADC-5C1C79F3D624}">
      <dgm:prSet/>
      <dgm:spPr/>
      <dgm:t>
        <a:bodyPr/>
        <a:lstStyle/>
        <a:p>
          <a:endParaRPr lang="ru-RU"/>
        </a:p>
      </dgm:t>
    </dgm:pt>
    <dgm:pt modelId="{CC3BB048-FDA9-467B-894E-3A674A93DD65}" type="sibTrans" cxnId="{65211D5B-65DC-4BFB-AADC-5C1C79F3D624}">
      <dgm:prSet/>
      <dgm:spPr/>
      <dgm:t>
        <a:bodyPr/>
        <a:lstStyle/>
        <a:p>
          <a:endParaRPr lang="ru-RU"/>
        </a:p>
      </dgm:t>
    </dgm:pt>
    <dgm:pt modelId="{F3BE87DB-9318-4B04-872C-710AAA094AD2}">
      <dgm:prSet phldrT="[Текст]"/>
      <dgm:spPr/>
      <dgm:t>
        <a:bodyPr/>
        <a:lstStyle/>
        <a:p>
          <a:r>
            <a:rPr lang="ru-RU" smtClean="0">
              <a:latin typeface="Times New Roman" pitchFamily="18" charset="0"/>
              <a:cs typeface="Times New Roman" pitchFamily="18" charset="0"/>
            </a:rPr>
            <a:t>Предметно-действенное обучение. Организация постоянной активной практической деятельности обучающихся с конкретными предметами.</a:t>
          </a:r>
          <a:endParaRPr lang="ru-RU" dirty="0">
            <a:latin typeface="Times New Roman" pitchFamily="18" charset="0"/>
            <a:cs typeface="Times New Roman" pitchFamily="18" charset="0"/>
          </a:endParaRPr>
        </a:p>
      </dgm:t>
    </dgm:pt>
    <dgm:pt modelId="{0699CFFD-63E7-4073-8890-607E453D233D}" type="parTrans" cxnId="{F17AC9F2-3640-4D93-8926-FD3B74355E59}">
      <dgm:prSet/>
      <dgm:spPr/>
      <dgm:t>
        <a:bodyPr/>
        <a:lstStyle/>
        <a:p>
          <a:endParaRPr lang="ru-RU"/>
        </a:p>
      </dgm:t>
    </dgm:pt>
    <dgm:pt modelId="{705C99F9-AA83-45BE-8A40-6747B18C1DC3}" type="sibTrans" cxnId="{F17AC9F2-3640-4D93-8926-FD3B74355E59}">
      <dgm:prSet/>
      <dgm:spPr/>
      <dgm:t>
        <a:bodyPr/>
        <a:lstStyle/>
        <a:p>
          <a:endParaRPr lang="ru-RU"/>
        </a:p>
      </dgm:t>
    </dgm:pt>
    <dgm:pt modelId="{BE659A26-B01A-4017-A47E-0E492A460EC6}" type="pres">
      <dgm:prSet presAssocID="{3A17BE4E-C8BD-4C9A-90E1-DE24A9AEE0B7}" presName="cycle" presStyleCnt="0">
        <dgm:presLayoutVars>
          <dgm:chMax val="1"/>
          <dgm:dir/>
          <dgm:animLvl val="ctr"/>
          <dgm:resizeHandles val="exact"/>
        </dgm:presLayoutVars>
      </dgm:prSet>
      <dgm:spPr/>
      <dgm:t>
        <a:bodyPr/>
        <a:lstStyle/>
        <a:p>
          <a:endParaRPr lang="ru-RU"/>
        </a:p>
      </dgm:t>
    </dgm:pt>
    <dgm:pt modelId="{EA42CCF1-E480-4EF2-B8F7-C2307E877D64}" type="pres">
      <dgm:prSet presAssocID="{E962D49A-FBFB-436A-9AC6-38B552DBEB1C}" presName="centerShape" presStyleLbl="node0" presStyleIdx="0" presStyleCnt="1" custLinFactNeighborX="578" custLinFactNeighborY="-3622"/>
      <dgm:spPr/>
      <dgm:t>
        <a:bodyPr/>
        <a:lstStyle/>
        <a:p>
          <a:endParaRPr lang="ru-RU"/>
        </a:p>
      </dgm:t>
    </dgm:pt>
    <dgm:pt modelId="{0637E05D-E626-432C-9DD8-360D6B15BB27}" type="pres">
      <dgm:prSet presAssocID="{98E25E26-C1F4-404A-8163-AD3AAA43F073}" presName="parTrans" presStyleLbl="bgSibTrans2D1" presStyleIdx="0" presStyleCnt="4"/>
      <dgm:spPr/>
      <dgm:t>
        <a:bodyPr/>
        <a:lstStyle/>
        <a:p>
          <a:endParaRPr lang="ru-RU"/>
        </a:p>
      </dgm:t>
    </dgm:pt>
    <dgm:pt modelId="{EA6CE7E5-97A3-4508-BDD5-874CC955B6BE}" type="pres">
      <dgm:prSet presAssocID="{E6BF25FA-75BE-4C2C-A74A-E97D4378E1EC}" presName="node" presStyleLbl="node1" presStyleIdx="0" presStyleCnt="4">
        <dgm:presLayoutVars>
          <dgm:bulletEnabled val="1"/>
        </dgm:presLayoutVars>
      </dgm:prSet>
      <dgm:spPr/>
      <dgm:t>
        <a:bodyPr/>
        <a:lstStyle/>
        <a:p>
          <a:endParaRPr lang="ru-RU"/>
        </a:p>
      </dgm:t>
    </dgm:pt>
    <dgm:pt modelId="{D5D2C19E-7C08-42E6-9585-61AC8CF1058B}" type="pres">
      <dgm:prSet presAssocID="{6EF880AC-5038-470F-82BD-1B57000AB7C8}" presName="parTrans" presStyleLbl="bgSibTrans2D1" presStyleIdx="1" presStyleCnt="4"/>
      <dgm:spPr/>
      <dgm:t>
        <a:bodyPr/>
        <a:lstStyle/>
        <a:p>
          <a:endParaRPr lang="ru-RU"/>
        </a:p>
      </dgm:t>
    </dgm:pt>
    <dgm:pt modelId="{1FCCC1C6-1449-4D29-B496-50BD884E85C0}" type="pres">
      <dgm:prSet presAssocID="{3E431F99-A617-4205-B582-48F28BB32C35}" presName="node" presStyleLbl="node1" presStyleIdx="1" presStyleCnt="4" custScaleX="102167" custScaleY="108899">
        <dgm:presLayoutVars>
          <dgm:bulletEnabled val="1"/>
        </dgm:presLayoutVars>
      </dgm:prSet>
      <dgm:spPr/>
      <dgm:t>
        <a:bodyPr/>
        <a:lstStyle/>
        <a:p>
          <a:endParaRPr lang="ru-RU"/>
        </a:p>
      </dgm:t>
    </dgm:pt>
    <dgm:pt modelId="{60FB324D-7568-4DAA-B542-618BFCC50B67}" type="pres">
      <dgm:prSet presAssocID="{6D27D99F-659A-4DAA-B9DE-E3262B4FF67E}" presName="parTrans" presStyleLbl="bgSibTrans2D1" presStyleIdx="2" presStyleCnt="4"/>
      <dgm:spPr/>
      <dgm:t>
        <a:bodyPr/>
        <a:lstStyle/>
        <a:p>
          <a:endParaRPr lang="ru-RU"/>
        </a:p>
      </dgm:t>
    </dgm:pt>
    <dgm:pt modelId="{5D05C532-8CDC-4D43-B3B2-9C4DD31CBD14}" type="pres">
      <dgm:prSet presAssocID="{AFEA789A-7124-4FFA-ABA2-AA8BD21FD636}" presName="node" presStyleLbl="node1" presStyleIdx="2" presStyleCnt="4" custScaleX="102187" custScaleY="104449">
        <dgm:presLayoutVars>
          <dgm:bulletEnabled val="1"/>
        </dgm:presLayoutVars>
      </dgm:prSet>
      <dgm:spPr/>
      <dgm:t>
        <a:bodyPr/>
        <a:lstStyle/>
        <a:p>
          <a:endParaRPr lang="ru-RU"/>
        </a:p>
      </dgm:t>
    </dgm:pt>
    <dgm:pt modelId="{D8AA9BD5-9473-4244-AE1F-4186F53D3151}" type="pres">
      <dgm:prSet presAssocID="{0699CFFD-63E7-4073-8890-607E453D233D}" presName="parTrans" presStyleLbl="bgSibTrans2D1" presStyleIdx="3" presStyleCnt="4"/>
      <dgm:spPr/>
      <dgm:t>
        <a:bodyPr/>
        <a:lstStyle/>
        <a:p>
          <a:endParaRPr lang="ru-RU"/>
        </a:p>
      </dgm:t>
    </dgm:pt>
    <dgm:pt modelId="{F9C2C7C2-25E7-4E46-AAE6-B49172D27E7E}" type="pres">
      <dgm:prSet presAssocID="{F3BE87DB-9318-4B04-872C-710AAA094AD2}" presName="node" presStyleLbl="node1" presStyleIdx="3" presStyleCnt="4">
        <dgm:presLayoutVars>
          <dgm:bulletEnabled val="1"/>
        </dgm:presLayoutVars>
      </dgm:prSet>
      <dgm:spPr/>
      <dgm:t>
        <a:bodyPr/>
        <a:lstStyle/>
        <a:p>
          <a:endParaRPr lang="ru-RU"/>
        </a:p>
      </dgm:t>
    </dgm:pt>
  </dgm:ptLst>
  <dgm:cxnLst>
    <dgm:cxn modelId="{65211D5B-65DC-4BFB-AADC-5C1C79F3D624}" srcId="{E962D49A-FBFB-436A-9AC6-38B552DBEB1C}" destId="{AFEA789A-7124-4FFA-ABA2-AA8BD21FD636}" srcOrd="2" destOrd="0" parTransId="{6D27D99F-659A-4DAA-B9DE-E3262B4FF67E}" sibTransId="{CC3BB048-FDA9-467B-894E-3A674A93DD65}"/>
    <dgm:cxn modelId="{5736601F-6E8D-468A-80CE-224707086553}" srcId="{E962D49A-FBFB-436A-9AC6-38B552DBEB1C}" destId="{3E431F99-A617-4205-B582-48F28BB32C35}" srcOrd="1" destOrd="0" parTransId="{6EF880AC-5038-470F-82BD-1B57000AB7C8}" sibTransId="{5664CD25-8FE2-4604-BEC5-32D52F32923B}"/>
    <dgm:cxn modelId="{20BC24BD-945B-4B64-8D07-069BB5644877}" type="presOf" srcId="{E962D49A-FBFB-436A-9AC6-38B552DBEB1C}" destId="{EA42CCF1-E480-4EF2-B8F7-C2307E877D64}" srcOrd="0" destOrd="0" presId="urn:microsoft.com/office/officeart/2005/8/layout/radial4"/>
    <dgm:cxn modelId="{43D794F5-E8EC-4A69-9760-83FB1BF7DA7F}" srcId="{E962D49A-FBFB-436A-9AC6-38B552DBEB1C}" destId="{E6BF25FA-75BE-4C2C-A74A-E97D4378E1EC}" srcOrd="0" destOrd="0" parTransId="{98E25E26-C1F4-404A-8163-AD3AAA43F073}" sibTransId="{00029F4D-007E-44D3-BC9B-36FE54232168}"/>
    <dgm:cxn modelId="{7651E1B8-7832-4DD7-8DAF-E4A3B310EB0E}" type="presOf" srcId="{AFEA789A-7124-4FFA-ABA2-AA8BD21FD636}" destId="{5D05C532-8CDC-4D43-B3B2-9C4DD31CBD14}" srcOrd="0" destOrd="0" presId="urn:microsoft.com/office/officeart/2005/8/layout/radial4"/>
    <dgm:cxn modelId="{BE9A314A-ADAE-4586-9F3F-BAFFDC571D9F}" type="presOf" srcId="{0699CFFD-63E7-4073-8890-607E453D233D}" destId="{D8AA9BD5-9473-4244-AE1F-4186F53D3151}" srcOrd="0" destOrd="0" presId="urn:microsoft.com/office/officeart/2005/8/layout/radial4"/>
    <dgm:cxn modelId="{A4FA58CF-D657-47A8-8A5F-680D508825A1}" type="presOf" srcId="{E6BF25FA-75BE-4C2C-A74A-E97D4378E1EC}" destId="{EA6CE7E5-97A3-4508-BDD5-874CC955B6BE}" srcOrd="0" destOrd="0" presId="urn:microsoft.com/office/officeart/2005/8/layout/radial4"/>
    <dgm:cxn modelId="{8AA3F3BA-C56A-42CE-B6AD-1329AAB7B02D}" type="presOf" srcId="{6D27D99F-659A-4DAA-B9DE-E3262B4FF67E}" destId="{60FB324D-7568-4DAA-B542-618BFCC50B67}" srcOrd="0" destOrd="0" presId="urn:microsoft.com/office/officeart/2005/8/layout/radial4"/>
    <dgm:cxn modelId="{F17AC9F2-3640-4D93-8926-FD3B74355E59}" srcId="{E962D49A-FBFB-436A-9AC6-38B552DBEB1C}" destId="{F3BE87DB-9318-4B04-872C-710AAA094AD2}" srcOrd="3" destOrd="0" parTransId="{0699CFFD-63E7-4073-8890-607E453D233D}" sibTransId="{705C99F9-AA83-45BE-8A40-6747B18C1DC3}"/>
    <dgm:cxn modelId="{4A4273A2-34E8-4B8A-B2B7-CACE8A5129E0}" type="presOf" srcId="{6EF880AC-5038-470F-82BD-1B57000AB7C8}" destId="{D5D2C19E-7C08-42E6-9585-61AC8CF1058B}" srcOrd="0" destOrd="0" presId="urn:microsoft.com/office/officeart/2005/8/layout/radial4"/>
    <dgm:cxn modelId="{D29DF370-3E4E-4FDA-9069-7669246CE0CE}" type="presOf" srcId="{98E25E26-C1F4-404A-8163-AD3AAA43F073}" destId="{0637E05D-E626-432C-9DD8-360D6B15BB27}" srcOrd="0" destOrd="0" presId="urn:microsoft.com/office/officeart/2005/8/layout/radial4"/>
    <dgm:cxn modelId="{07EDA144-C427-4DF3-9C7D-73F367A50C1E}" type="presOf" srcId="{F3BE87DB-9318-4B04-872C-710AAA094AD2}" destId="{F9C2C7C2-25E7-4E46-AAE6-B49172D27E7E}" srcOrd="0" destOrd="0" presId="urn:microsoft.com/office/officeart/2005/8/layout/radial4"/>
    <dgm:cxn modelId="{58D3B226-ADF6-4C87-89D1-222FBAE5E0E0}" type="presOf" srcId="{3A17BE4E-C8BD-4C9A-90E1-DE24A9AEE0B7}" destId="{BE659A26-B01A-4017-A47E-0E492A460EC6}" srcOrd="0" destOrd="0" presId="urn:microsoft.com/office/officeart/2005/8/layout/radial4"/>
    <dgm:cxn modelId="{61398DB6-E0E5-40B9-829F-E1D7A90871CC}" type="presOf" srcId="{3E431F99-A617-4205-B582-48F28BB32C35}" destId="{1FCCC1C6-1449-4D29-B496-50BD884E85C0}" srcOrd="0" destOrd="0" presId="urn:microsoft.com/office/officeart/2005/8/layout/radial4"/>
    <dgm:cxn modelId="{08C32E13-83C9-40E1-87DE-58BA95AB8409}" srcId="{3A17BE4E-C8BD-4C9A-90E1-DE24A9AEE0B7}" destId="{E962D49A-FBFB-436A-9AC6-38B552DBEB1C}" srcOrd="0" destOrd="0" parTransId="{6C8DD36D-2B5D-484D-8D89-8ECFA0648987}" sibTransId="{04476D96-1CAF-46A0-BE0D-08FFBB93AFAC}"/>
    <dgm:cxn modelId="{8647C923-4759-43AC-8290-6542FCFD3B06}" type="presParOf" srcId="{BE659A26-B01A-4017-A47E-0E492A460EC6}" destId="{EA42CCF1-E480-4EF2-B8F7-C2307E877D64}" srcOrd="0" destOrd="0" presId="urn:microsoft.com/office/officeart/2005/8/layout/radial4"/>
    <dgm:cxn modelId="{64611954-FAE4-40B6-B0F1-860B991FBAF3}" type="presParOf" srcId="{BE659A26-B01A-4017-A47E-0E492A460EC6}" destId="{0637E05D-E626-432C-9DD8-360D6B15BB27}" srcOrd="1" destOrd="0" presId="urn:microsoft.com/office/officeart/2005/8/layout/radial4"/>
    <dgm:cxn modelId="{712D1F7B-CA14-4709-96F5-547C7A55D305}" type="presParOf" srcId="{BE659A26-B01A-4017-A47E-0E492A460EC6}" destId="{EA6CE7E5-97A3-4508-BDD5-874CC955B6BE}" srcOrd="2" destOrd="0" presId="urn:microsoft.com/office/officeart/2005/8/layout/radial4"/>
    <dgm:cxn modelId="{CB25EA42-D5AE-4605-8CE2-D2A5FEE81B91}" type="presParOf" srcId="{BE659A26-B01A-4017-A47E-0E492A460EC6}" destId="{D5D2C19E-7C08-42E6-9585-61AC8CF1058B}" srcOrd="3" destOrd="0" presId="urn:microsoft.com/office/officeart/2005/8/layout/radial4"/>
    <dgm:cxn modelId="{CB26201F-B96D-4684-92F7-FC14B7B753E1}" type="presParOf" srcId="{BE659A26-B01A-4017-A47E-0E492A460EC6}" destId="{1FCCC1C6-1449-4D29-B496-50BD884E85C0}" srcOrd="4" destOrd="0" presId="urn:microsoft.com/office/officeart/2005/8/layout/radial4"/>
    <dgm:cxn modelId="{D77DA2AF-35EA-4805-B9D4-EAC3BBD6A84A}" type="presParOf" srcId="{BE659A26-B01A-4017-A47E-0E492A460EC6}" destId="{60FB324D-7568-4DAA-B542-618BFCC50B67}" srcOrd="5" destOrd="0" presId="urn:microsoft.com/office/officeart/2005/8/layout/radial4"/>
    <dgm:cxn modelId="{7D17887F-DC79-4BFD-81CD-687D05373886}" type="presParOf" srcId="{BE659A26-B01A-4017-A47E-0E492A460EC6}" destId="{5D05C532-8CDC-4D43-B3B2-9C4DD31CBD14}" srcOrd="6" destOrd="0" presId="urn:microsoft.com/office/officeart/2005/8/layout/radial4"/>
    <dgm:cxn modelId="{C102F954-27CA-4A64-A924-FDB599E54E14}" type="presParOf" srcId="{BE659A26-B01A-4017-A47E-0E492A460EC6}" destId="{D8AA9BD5-9473-4244-AE1F-4186F53D3151}" srcOrd="7" destOrd="0" presId="urn:microsoft.com/office/officeart/2005/8/layout/radial4"/>
    <dgm:cxn modelId="{59F573B8-E8A1-44D0-B3AE-C974F5A44FDA}" type="presParOf" srcId="{BE659A26-B01A-4017-A47E-0E492A460EC6}" destId="{F9C2C7C2-25E7-4E46-AAE6-B49172D27E7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E4D7A-DBB3-45C8-B793-50ABD35315E7}" type="doc">
      <dgm:prSet loTypeId="urn:microsoft.com/office/officeart/2005/8/layout/radial3" loCatId="cycle" qsTypeId="urn:microsoft.com/office/officeart/2005/8/quickstyle/simple5" qsCatId="simple" csTypeId="urn:microsoft.com/office/officeart/2005/8/colors/colorful4" csCatId="colorful" phldr="1"/>
      <dgm:spPr/>
      <dgm:t>
        <a:bodyPr/>
        <a:lstStyle/>
        <a:p>
          <a:endParaRPr lang="ru-RU"/>
        </a:p>
      </dgm:t>
    </dgm:pt>
    <dgm:pt modelId="{4166AFE8-627F-41F6-A201-AC89C723EC33}">
      <dgm:prSet phldrT="[Текст]"/>
      <dgm:spPr/>
      <dgm:t>
        <a:bodyPr/>
        <a:lstStyle/>
        <a:p>
          <a:r>
            <a:rPr lang="ru-RU" dirty="0" smtClean="0"/>
            <a:t>Наглядно-практическая деятельность детей, направляемая </a:t>
          </a:r>
          <a:r>
            <a:rPr lang="ru-RU" dirty="0" smtClean="0"/>
            <a:t>педагогом, </a:t>
          </a:r>
          <a:r>
            <a:rPr lang="ru-RU" dirty="0" smtClean="0"/>
            <a:t>способствует:</a:t>
          </a:r>
          <a:endParaRPr lang="ru-RU" dirty="0"/>
        </a:p>
      </dgm:t>
    </dgm:pt>
    <dgm:pt modelId="{CB3B5763-F1FB-458C-B179-0A280007DBC8}" type="parTrans" cxnId="{650D1FD3-706A-48EF-AF82-91D12C9F9FA5}">
      <dgm:prSet/>
      <dgm:spPr/>
      <dgm:t>
        <a:bodyPr/>
        <a:lstStyle/>
        <a:p>
          <a:endParaRPr lang="ru-RU"/>
        </a:p>
      </dgm:t>
    </dgm:pt>
    <dgm:pt modelId="{0D90AFCC-75AD-49BE-AD85-E3B9169AF486}" type="sibTrans" cxnId="{650D1FD3-706A-48EF-AF82-91D12C9F9FA5}">
      <dgm:prSet/>
      <dgm:spPr/>
      <dgm:t>
        <a:bodyPr/>
        <a:lstStyle/>
        <a:p>
          <a:endParaRPr lang="ru-RU"/>
        </a:p>
      </dgm:t>
    </dgm:pt>
    <dgm:pt modelId="{FEB1451C-6E42-4070-8685-E68A660A6A69}">
      <dgm:prSet phldrT="[Текст]"/>
      <dgm:spPr/>
      <dgm:t>
        <a:bodyPr/>
        <a:lstStyle/>
        <a:p>
          <a:r>
            <a:rPr lang="ru-RU" dirty="0" smtClean="0"/>
            <a:t>Осмысленному овладению речью</a:t>
          </a:r>
          <a:endParaRPr lang="ru-RU" dirty="0"/>
        </a:p>
      </dgm:t>
    </dgm:pt>
    <dgm:pt modelId="{BBD3137E-9F21-442E-A9E0-D5374D38DF7E}" type="parTrans" cxnId="{FB255470-1925-4E47-9958-289E6EA375DE}">
      <dgm:prSet/>
      <dgm:spPr/>
      <dgm:t>
        <a:bodyPr/>
        <a:lstStyle/>
        <a:p>
          <a:endParaRPr lang="ru-RU"/>
        </a:p>
      </dgm:t>
    </dgm:pt>
    <dgm:pt modelId="{FBCD51ED-B5F9-4ABE-AAAC-3C2655095263}" type="sibTrans" cxnId="{FB255470-1925-4E47-9958-289E6EA375DE}">
      <dgm:prSet/>
      <dgm:spPr/>
      <dgm:t>
        <a:bodyPr/>
        <a:lstStyle/>
        <a:p>
          <a:endParaRPr lang="ru-RU"/>
        </a:p>
      </dgm:t>
    </dgm:pt>
    <dgm:pt modelId="{6FC834F6-3AFC-410A-95B4-50FC0DF8D3BF}">
      <dgm:prSet phldrT="[Текст]"/>
      <dgm:spPr/>
      <dgm:t>
        <a:bodyPr/>
        <a:lstStyle/>
        <a:p>
          <a:r>
            <a:rPr lang="ru-RU" dirty="0" smtClean="0"/>
            <a:t>Формирование и развитие наглядного мышления</a:t>
          </a:r>
          <a:endParaRPr lang="ru-RU" dirty="0"/>
        </a:p>
      </dgm:t>
    </dgm:pt>
    <dgm:pt modelId="{3411717F-D379-47AB-8A75-A4832B148A9E}" type="parTrans" cxnId="{9355EBBB-9FF6-4EE4-A7BE-990F53D5E2C6}">
      <dgm:prSet/>
      <dgm:spPr/>
      <dgm:t>
        <a:bodyPr/>
        <a:lstStyle/>
        <a:p>
          <a:endParaRPr lang="ru-RU"/>
        </a:p>
      </dgm:t>
    </dgm:pt>
    <dgm:pt modelId="{1D1951DF-AEB5-4CF9-8F04-FA04377A2A6E}" type="sibTrans" cxnId="{9355EBBB-9FF6-4EE4-A7BE-990F53D5E2C6}">
      <dgm:prSet/>
      <dgm:spPr/>
      <dgm:t>
        <a:bodyPr/>
        <a:lstStyle/>
        <a:p>
          <a:endParaRPr lang="ru-RU"/>
        </a:p>
      </dgm:t>
    </dgm:pt>
    <dgm:pt modelId="{85BA7F67-4A3F-4EC5-A979-3A0BD9D78B57}">
      <dgm:prSet phldrT="[Текст]"/>
      <dgm:spPr/>
      <dgm:t>
        <a:bodyPr/>
        <a:lstStyle/>
        <a:p>
          <a:r>
            <a:rPr lang="ru-RU" dirty="0" smtClean="0"/>
            <a:t>Конструктивных и графических навыков</a:t>
          </a:r>
          <a:endParaRPr lang="ru-RU" dirty="0"/>
        </a:p>
      </dgm:t>
    </dgm:pt>
    <dgm:pt modelId="{B2055772-DF2D-4E5F-AA80-D0B1C42DDF72}" type="parTrans" cxnId="{70557479-53F8-4F29-9921-F56784DA0ECC}">
      <dgm:prSet/>
      <dgm:spPr/>
      <dgm:t>
        <a:bodyPr/>
        <a:lstStyle/>
        <a:p>
          <a:endParaRPr lang="ru-RU"/>
        </a:p>
      </dgm:t>
    </dgm:pt>
    <dgm:pt modelId="{E2C74D6A-996C-4878-A9D5-C1C4098BE13B}" type="sibTrans" cxnId="{70557479-53F8-4F29-9921-F56784DA0ECC}">
      <dgm:prSet/>
      <dgm:spPr/>
      <dgm:t>
        <a:bodyPr/>
        <a:lstStyle/>
        <a:p>
          <a:endParaRPr lang="ru-RU"/>
        </a:p>
      </dgm:t>
    </dgm:pt>
    <dgm:pt modelId="{F6402480-C0AF-4F68-88D8-DA7481F632EB}">
      <dgm:prSet phldrT="[Текст]"/>
      <dgm:spPr/>
      <dgm:t>
        <a:bodyPr/>
        <a:lstStyle/>
        <a:p>
          <a:r>
            <a:rPr lang="ru-RU" dirty="0" smtClean="0"/>
            <a:t>Развитию пространственных представлений</a:t>
          </a:r>
          <a:endParaRPr lang="ru-RU" dirty="0"/>
        </a:p>
      </dgm:t>
    </dgm:pt>
    <dgm:pt modelId="{2DCD961B-7B79-4B24-ADD1-3F942DAF5F67}" type="parTrans" cxnId="{3DE07DF4-991F-41F9-A1EF-3A06C8E84CBF}">
      <dgm:prSet/>
      <dgm:spPr/>
      <dgm:t>
        <a:bodyPr/>
        <a:lstStyle/>
        <a:p>
          <a:endParaRPr lang="ru-RU"/>
        </a:p>
      </dgm:t>
    </dgm:pt>
    <dgm:pt modelId="{05D9FFD9-3CA2-4A01-AFD5-0DFA95F1B29B}" type="sibTrans" cxnId="{3DE07DF4-991F-41F9-A1EF-3A06C8E84CBF}">
      <dgm:prSet/>
      <dgm:spPr/>
      <dgm:t>
        <a:bodyPr/>
        <a:lstStyle/>
        <a:p>
          <a:endParaRPr lang="ru-RU"/>
        </a:p>
      </dgm:t>
    </dgm:pt>
    <dgm:pt modelId="{F668F1E2-F4E3-4C1B-882C-A2B51A7C9F5F}" type="pres">
      <dgm:prSet presAssocID="{3F1E4D7A-DBB3-45C8-B793-50ABD35315E7}" presName="composite" presStyleCnt="0">
        <dgm:presLayoutVars>
          <dgm:chMax val="1"/>
          <dgm:dir/>
          <dgm:resizeHandles val="exact"/>
        </dgm:presLayoutVars>
      </dgm:prSet>
      <dgm:spPr/>
      <dgm:t>
        <a:bodyPr/>
        <a:lstStyle/>
        <a:p>
          <a:endParaRPr lang="ru-RU"/>
        </a:p>
      </dgm:t>
    </dgm:pt>
    <dgm:pt modelId="{A549BB45-0287-4074-9D11-8BB590083C86}" type="pres">
      <dgm:prSet presAssocID="{3F1E4D7A-DBB3-45C8-B793-50ABD35315E7}" presName="radial" presStyleCnt="0">
        <dgm:presLayoutVars>
          <dgm:animLvl val="ctr"/>
        </dgm:presLayoutVars>
      </dgm:prSet>
      <dgm:spPr/>
    </dgm:pt>
    <dgm:pt modelId="{BA1236F0-D65F-410A-8DCE-E34D3BAAA7C5}" type="pres">
      <dgm:prSet presAssocID="{4166AFE8-627F-41F6-A201-AC89C723EC33}" presName="centerShape" presStyleLbl="vennNode1" presStyleIdx="0" presStyleCnt="5" custScaleX="80017" custScaleY="120897" custLinFactNeighborX="-70468" custLinFactNeighborY="-9945"/>
      <dgm:spPr/>
      <dgm:t>
        <a:bodyPr/>
        <a:lstStyle/>
        <a:p>
          <a:endParaRPr lang="ru-RU"/>
        </a:p>
      </dgm:t>
    </dgm:pt>
    <dgm:pt modelId="{0D31367F-4AE9-448C-8B5A-E295046021AF}" type="pres">
      <dgm:prSet presAssocID="{FEB1451C-6E42-4070-8685-E68A660A6A69}" presName="node" presStyleLbl="vennNode1" presStyleIdx="1" presStyleCnt="5" custScaleX="286360" custRadScaleRad="123574" custRadScaleInc="36025">
        <dgm:presLayoutVars>
          <dgm:bulletEnabled val="1"/>
        </dgm:presLayoutVars>
      </dgm:prSet>
      <dgm:spPr/>
      <dgm:t>
        <a:bodyPr/>
        <a:lstStyle/>
        <a:p>
          <a:endParaRPr lang="ru-RU"/>
        </a:p>
      </dgm:t>
    </dgm:pt>
    <dgm:pt modelId="{B9537CB0-715B-4F36-9F54-C1257D95F1A6}" type="pres">
      <dgm:prSet presAssocID="{6FC834F6-3AFC-410A-95B4-50FC0DF8D3BF}" presName="node" presStyleLbl="vennNode1" presStyleIdx="2" presStyleCnt="5" custScaleX="269883" custRadScaleRad="101436" custRadScaleInc="95561">
        <dgm:presLayoutVars>
          <dgm:bulletEnabled val="1"/>
        </dgm:presLayoutVars>
      </dgm:prSet>
      <dgm:spPr/>
      <dgm:t>
        <a:bodyPr/>
        <a:lstStyle/>
        <a:p>
          <a:endParaRPr lang="ru-RU"/>
        </a:p>
      </dgm:t>
    </dgm:pt>
    <dgm:pt modelId="{19B3AFB1-526B-4BF4-B3C7-A70CEB8CE948}" type="pres">
      <dgm:prSet presAssocID="{85BA7F67-4A3F-4EC5-A979-3A0BD9D78B57}" presName="node" presStyleLbl="vennNode1" presStyleIdx="3" presStyleCnt="5" custScaleX="274429" custRadScaleRad="174607" custRadScaleInc="-81544">
        <dgm:presLayoutVars>
          <dgm:bulletEnabled val="1"/>
        </dgm:presLayoutVars>
      </dgm:prSet>
      <dgm:spPr/>
      <dgm:t>
        <a:bodyPr/>
        <a:lstStyle/>
        <a:p>
          <a:endParaRPr lang="ru-RU"/>
        </a:p>
      </dgm:t>
    </dgm:pt>
    <dgm:pt modelId="{B59CD462-751A-42C4-8DCD-00D0EF03927C}" type="pres">
      <dgm:prSet presAssocID="{F6402480-C0AF-4F68-88D8-DA7481F632EB}" presName="node" presStyleLbl="vennNode1" presStyleIdx="4" presStyleCnt="5" custScaleX="281813" custRadScaleRad="164626" custRadScaleInc="187750">
        <dgm:presLayoutVars>
          <dgm:bulletEnabled val="1"/>
        </dgm:presLayoutVars>
      </dgm:prSet>
      <dgm:spPr/>
      <dgm:t>
        <a:bodyPr/>
        <a:lstStyle/>
        <a:p>
          <a:endParaRPr lang="ru-RU"/>
        </a:p>
      </dgm:t>
    </dgm:pt>
  </dgm:ptLst>
  <dgm:cxnLst>
    <dgm:cxn modelId="{6F8B59A7-8373-447C-90FC-9071DCCDE0C9}" type="presOf" srcId="{FEB1451C-6E42-4070-8685-E68A660A6A69}" destId="{0D31367F-4AE9-448C-8B5A-E295046021AF}" srcOrd="0" destOrd="0" presId="urn:microsoft.com/office/officeart/2005/8/layout/radial3"/>
    <dgm:cxn modelId="{9B28AA06-6435-4E30-958A-2A5A5B3F13F3}" type="presOf" srcId="{4166AFE8-627F-41F6-A201-AC89C723EC33}" destId="{BA1236F0-D65F-410A-8DCE-E34D3BAAA7C5}" srcOrd="0" destOrd="0" presId="urn:microsoft.com/office/officeart/2005/8/layout/radial3"/>
    <dgm:cxn modelId="{3DE07DF4-991F-41F9-A1EF-3A06C8E84CBF}" srcId="{4166AFE8-627F-41F6-A201-AC89C723EC33}" destId="{F6402480-C0AF-4F68-88D8-DA7481F632EB}" srcOrd="3" destOrd="0" parTransId="{2DCD961B-7B79-4B24-ADD1-3F942DAF5F67}" sibTransId="{05D9FFD9-3CA2-4A01-AFD5-0DFA95F1B29B}"/>
    <dgm:cxn modelId="{95D2AF1D-0B2E-4104-ABED-E7A8A2F55221}" type="presOf" srcId="{6FC834F6-3AFC-410A-95B4-50FC0DF8D3BF}" destId="{B9537CB0-715B-4F36-9F54-C1257D95F1A6}" srcOrd="0" destOrd="0" presId="urn:microsoft.com/office/officeart/2005/8/layout/radial3"/>
    <dgm:cxn modelId="{FB255470-1925-4E47-9958-289E6EA375DE}" srcId="{4166AFE8-627F-41F6-A201-AC89C723EC33}" destId="{FEB1451C-6E42-4070-8685-E68A660A6A69}" srcOrd="0" destOrd="0" parTransId="{BBD3137E-9F21-442E-A9E0-D5374D38DF7E}" sibTransId="{FBCD51ED-B5F9-4ABE-AAAC-3C2655095263}"/>
    <dgm:cxn modelId="{5EB669A9-BB81-45F7-A918-FC5DF03F44DA}" type="presOf" srcId="{F6402480-C0AF-4F68-88D8-DA7481F632EB}" destId="{B59CD462-751A-42C4-8DCD-00D0EF03927C}" srcOrd="0" destOrd="0" presId="urn:microsoft.com/office/officeart/2005/8/layout/radial3"/>
    <dgm:cxn modelId="{70557479-53F8-4F29-9921-F56784DA0ECC}" srcId="{4166AFE8-627F-41F6-A201-AC89C723EC33}" destId="{85BA7F67-4A3F-4EC5-A979-3A0BD9D78B57}" srcOrd="2" destOrd="0" parTransId="{B2055772-DF2D-4E5F-AA80-D0B1C42DDF72}" sibTransId="{E2C74D6A-996C-4878-A9D5-C1C4098BE13B}"/>
    <dgm:cxn modelId="{4BA30E2F-62E3-4714-B736-77DF578C45FF}" type="presOf" srcId="{3F1E4D7A-DBB3-45C8-B793-50ABD35315E7}" destId="{F668F1E2-F4E3-4C1B-882C-A2B51A7C9F5F}" srcOrd="0" destOrd="0" presId="urn:microsoft.com/office/officeart/2005/8/layout/radial3"/>
    <dgm:cxn modelId="{650D1FD3-706A-48EF-AF82-91D12C9F9FA5}" srcId="{3F1E4D7A-DBB3-45C8-B793-50ABD35315E7}" destId="{4166AFE8-627F-41F6-A201-AC89C723EC33}" srcOrd="0" destOrd="0" parTransId="{CB3B5763-F1FB-458C-B179-0A280007DBC8}" sibTransId="{0D90AFCC-75AD-49BE-AD85-E3B9169AF486}"/>
    <dgm:cxn modelId="{3D6EAD04-8400-48B5-8F35-C924E1113FF2}" type="presOf" srcId="{85BA7F67-4A3F-4EC5-A979-3A0BD9D78B57}" destId="{19B3AFB1-526B-4BF4-B3C7-A70CEB8CE948}" srcOrd="0" destOrd="0" presId="urn:microsoft.com/office/officeart/2005/8/layout/radial3"/>
    <dgm:cxn modelId="{9355EBBB-9FF6-4EE4-A7BE-990F53D5E2C6}" srcId="{4166AFE8-627F-41F6-A201-AC89C723EC33}" destId="{6FC834F6-3AFC-410A-95B4-50FC0DF8D3BF}" srcOrd="1" destOrd="0" parTransId="{3411717F-D379-47AB-8A75-A4832B148A9E}" sibTransId="{1D1951DF-AEB5-4CF9-8F04-FA04377A2A6E}"/>
    <dgm:cxn modelId="{9A9D392A-D8B1-4D5F-AF9B-2C3E7247CC06}" type="presParOf" srcId="{F668F1E2-F4E3-4C1B-882C-A2B51A7C9F5F}" destId="{A549BB45-0287-4074-9D11-8BB590083C86}" srcOrd="0" destOrd="0" presId="urn:microsoft.com/office/officeart/2005/8/layout/radial3"/>
    <dgm:cxn modelId="{D4C49CCB-BDB0-40E2-8652-CA0169AB5100}" type="presParOf" srcId="{A549BB45-0287-4074-9D11-8BB590083C86}" destId="{BA1236F0-D65F-410A-8DCE-E34D3BAAA7C5}" srcOrd="0" destOrd="0" presId="urn:microsoft.com/office/officeart/2005/8/layout/radial3"/>
    <dgm:cxn modelId="{93807F7A-CDB0-4DE7-BC3C-F81E5EF2747F}" type="presParOf" srcId="{A549BB45-0287-4074-9D11-8BB590083C86}" destId="{0D31367F-4AE9-448C-8B5A-E295046021AF}" srcOrd="1" destOrd="0" presId="urn:microsoft.com/office/officeart/2005/8/layout/radial3"/>
    <dgm:cxn modelId="{3D4991C9-25EA-41B7-8E1A-F4D0AD643883}" type="presParOf" srcId="{A549BB45-0287-4074-9D11-8BB590083C86}" destId="{B9537CB0-715B-4F36-9F54-C1257D95F1A6}" srcOrd="2" destOrd="0" presId="urn:microsoft.com/office/officeart/2005/8/layout/radial3"/>
    <dgm:cxn modelId="{BC967974-E02D-4B49-AB36-AEFC0F141F96}" type="presParOf" srcId="{A549BB45-0287-4074-9D11-8BB590083C86}" destId="{19B3AFB1-526B-4BF4-B3C7-A70CEB8CE948}" srcOrd="3" destOrd="0" presId="urn:microsoft.com/office/officeart/2005/8/layout/radial3"/>
    <dgm:cxn modelId="{C9C41514-4B7D-4BEB-BF1A-D8CA608E8C3C}" type="presParOf" srcId="{A549BB45-0287-4074-9D11-8BB590083C86}" destId="{B59CD462-751A-42C4-8DCD-00D0EF03927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3D0700-8841-462E-B18A-1E106189E710}" type="doc">
      <dgm:prSet loTypeId="urn:microsoft.com/office/officeart/2005/8/layout/hList2" loCatId="picture" qsTypeId="urn:microsoft.com/office/officeart/2005/8/quickstyle/simple5" qsCatId="simple" csTypeId="urn:microsoft.com/office/officeart/2005/8/colors/colorful5" csCatId="colorful" phldr="1"/>
      <dgm:spPr/>
      <dgm:t>
        <a:bodyPr/>
        <a:lstStyle/>
        <a:p>
          <a:endParaRPr lang="ru-RU"/>
        </a:p>
      </dgm:t>
    </dgm:pt>
    <dgm:pt modelId="{11401057-35DE-44AC-AE9F-CFA4DCD6B829}">
      <dgm:prSet phldrT="[Текст]"/>
      <dgm:spPr/>
      <dgm:t>
        <a:bodyPr/>
        <a:lstStyle/>
        <a:p>
          <a:endParaRPr lang="ru-RU" dirty="0"/>
        </a:p>
      </dgm:t>
    </dgm:pt>
    <dgm:pt modelId="{3A984C3C-8CEA-4C32-9C60-F5616239474A}" type="parTrans" cxnId="{FF70386F-8912-41DF-99E1-1BBAB364918A}">
      <dgm:prSet/>
      <dgm:spPr/>
      <dgm:t>
        <a:bodyPr/>
        <a:lstStyle/>
        <a:p>
          <a:endParaRPr lang="ru-RU"/>
        </a:p>
      </dgm:t>
    </dgm:pt>
    <dgm:pt modelId="{EDB2E5F3-383A-4CDE-8A0C-E2504EC56182}" type="sibTrans" cxnId="{FF70386F-8912-41DF-99E1-1BBAB364918A}">
      <dgm:prSet/>
      <dgm:spPr/>
      <dgm:t>
        <a:bodyPr/>
        <a:lstStyle/>
        <a:p>
          <a:endParaRPr lang="ru-RU"/>
        </a:p>
      </dgm:t>
    </dgm:pt>
    <dgm:pt modelId="{257EF000-BF52-4BFA-B5CC-A6DFEA24DFA6}">
      <dgm:prSet phldrT="[Текст]"/>
      <dgm:spPr/>
      <dgm:t>
        <a:bodyPr/>
        <a:lstStyle/>
        <a:p>
          <a:pPr algn="ctr"/>
          <a:r>
            <a:rPr lang="ru-RU" dirty="0" smtClean="0">
              <a:solidFill>
                <a:schemeClr val="tx1"/>
              </a:solidFill>
            </a:rPr>
            <a:t>Распространенный метод наглядного обучения – организация и проведение с обучающимися экскурсий. Особое значение экскурсии приобретают при проведении предметных уроков</a:t>
          </a:r>
          <a:endParaRPr lang="ru-RU" dirty="0">
            <a:solidFill>
              <a:schemeClr val="tx1"/>
            </a:solidFill>
          </a:endParaRPr>
        </a:p>
      </dgm:t>
    </dgm:pt>
    <dgm:pt modelId="{1BC7BFE9-E12D-4743-81F5-51469C7D9E03}" type="parTrans" cxnId="{71F08E51-77C3-4B8E-B11B-5EE851B93E27}">
      <dgm:prSet/>
      <dgm:spPr/>
      <dgm:t>
        <a:bodyPr/>
        <a:lstStyle/>
        <a:p>
          <a:endParaRPr lang="ru-RU"/>
        </a:p>
      </dgm:t>
    </dgm:pt>
    <dgm:pt modelId="{9AAD7CF5-9F44-4D85-8B35-880625424263}" type="sibTrans" cxnId="{71F08E51-77C3-4B8E-B11B-5EE851B93E27}">
      <dgm:prSet/>
      <dgm:spPr/>
      <dgm:t>
        <a:bodyPr/>
        <a:lstStyle/>
        <a:p>
          <a:endParaRPr lang="ru-RU"/>
        </a:p>
      </dgm:t>
    </dgm:pt>
    <dgm:pt modelId="{87FFCD88-6EAE-4F27-B9AF-7BEA4F754DE5}">
      <dgm:prSet phldrT="[Текст]"/>
      <dgm:spPr/>
      <dgm:t>
        <a:bodyPr/>
        <a:lstStyle/>
        <a:p>
          <a:pPr algn="ctr"/>
          <a:r>
            <a:rPr lang="ru-RU" dirty="0" smtClean="0">
              <a:solidFill>
                <a:schemeClr val="tx1"/>
              </a:solidFill>
            </a:rPr>
            <a:t>К наглядным методам обучения относится демонстрация кино – и видеофильмов, ИКТ. В настоящее время имеется возможность использования видеоматериалов практически на всех этапах учебного процесса</a:t>
          </a:r>
          <a:endParaRPr lang="ru-RU" dirty="0">
            <a:solidFill>
              <a:schemeClr val="tx1"/>
            </a:solidFill>
          </a:endParaRPr>
        </a:p>
      </dgm:t>
    </dgm:pt>
    <dgm:pt modelId="{D2E7ACA2-AD56-4E93-BDDD-7DD3DD48DC57}" type="parTrans" cxnId="{C9B4E3FC-AFC8-4161-AAC3-1E3F2FA8D5AF}">
      <dgm:prSet/>
      <dgm:spPr/>
      <dgm:t>
        <a:bodyPr/>
        <a:lstStyle/>
        <a:p>
          <a:endParaRPr lang="ru-RU"/>
        </a:p>
      </dgm:t>
    </dgm:pt>
    <dgm:pt modelId="{9FE32301-7A45-47A2-B83A-7F392666C43B}" type="sibTrans" cxnId="{C9B4E3FC-AFC8-4161-AAC3-1E3F2FA8D5AF}">
      <dgm:prSet/>
      <dgm:spPr/>
      <dgm:t>
        <a:bodyPr/>
        <a:lstStyle/>
        <a:p>
          <a:endParaRPr lang="ru-RU"/>
        </a:p>
      </dgm:t>
    </dgm:pt>
    <dgm:pt modelId="{957E64F3-1356-45B4-A39B-6E087D8FCE00}">
      <dgm:prSet phldrT="[Текст]" phldr="1"/>
      <dgm:spPr/>
      <dgm:t>
        <a:bodyPr/>
        <a:lstStyle/>
        <a:p>
          <a:endParaRPr lang="ru-RU" dirty="0"/>
        </a:p>
      </dgm:t>
    </dgm:pt>
    <dgm:pt modelId="{FF47C618-CB5D-4763-AB86-BA469B4E8EB7}" type="sibTrans" cxnId="{DDEBF84B-FA98-41CC-9C79-8C43D63C8A39}">
      <dgm:prSet/>
      <dgm:spPr/>
      <dgm:t>
        <a:bodyPr/>
        <a:lstStyle/>
        <a:p>
          <a:endParaRPr lang="ru-RU"/>
        </a:p>
      </dgm:t>
    </dgm:pt>
    <dgm:pt modelId="{0F398C0D-D65F-462B-98C6-7295C57C79AF}" type="parTrans" cxnId="{DDEBF84B-FA98-41CC-9C79-8C43D63C8A39}">
      <dgm:prSet/>
      <dgm:spPr/>
      <dgm:t>
        <a:bodyPr/>
        <a:lstStyle/>
        <a:p>
          <a:endParaRPr lang="ru-RU"/>
        </a:p>
      </dgm:t>
    </dgm:pt>
    <dgm:pt modelId="{F1D13B82-CD6E-4B71-8421-5E32C9B5BCEA}" type="pres">
      <dgm:prSet presAssocID="{453D0700-8841-462E-B18A-1E106189E710}" presName="linearFlow" presStyleCnt="0">
        <dgm:presLayoutVars>
          <dgm:dir/>
          <dgm:animLvl val="lvl"/>
          <dgm:resizeHandles/>
        </dgm:presLayoutVars>
      </dgm:prSet>
      <dgm:spPr/>
      <dgm:t>
        <a:bodyPr/>
        <a:lstStyle/>
        <a:p>
          <a:endParaRPr lang="ru-RU"/>
        </a:p>
      </dgm:t>
    </dgm:pt>
    <dgm:pt modelId="{0783BE96-C71A-4686-9C82-12B150C02E34}" type="pres">
      <dgm:prSet presAssocID="{11401057-35DE-44AC-AE9F-CFA4DCD6B829}" presName="compositeNode" presStyleCnt="0">
        <dgm:presLayoutVars>
          <dgm:bulletEnabled val="1"/>
        </dgm:presLayoutVars>
      </dgm:prSet>
      <dgm:spPr/>
    </dgm:pt>
    <dgm:pt modelId="{B76E13A7-2693-4589-B454-DF97324841F7}" type="pres">
      <dgm:prSet presAssocID="{11401057-35DE-44AC-AE9F-CFA4DCD6B829}" presName="image" presStyleLbl="fgImgPlace1" presStyleIdx="0" presStyleCnt="2" custLinFactNeighborX="-8240" custLinFactNeighborY="7200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4512CF3-86DD-4ED0-B95E-4B9CCE436615}" type="pres">
      <dgm:prSet presAssocID="{11401057-35DE-44AC-AE9F-CFA4DCD6B829}" presName="childNode" presStyleLbl="node1" presStyleIdx="0" presStyleCnt="2" custScaleX="86537" custScaleY="94100" custLinFactNeighborX="1991" custLinFactNeighborY="-1035">
        <dgm:presLayoutVars>
          <dgm:bulletEnabled val="1"/>
        </dgm:presLayoutVars>
      </dgm:prSet>
      <dgm:spPr/>
      <dgm:t>
        <a:bodyPr/>
        <a:lstStyle/>
        <a:p>
          <a:endParaRPr lang="ru-RU"/>
        </a:p>
      </dgm:t>
    </dgm:pt>
    <dgm:pt modelId="{AFD268CB-1AEA-4023-AB4F-97CFD0AC44B5}" type="pres">
      <dgm:prSet presAssocID="{11401057-35DE-44AC-AE9F-CFA4DCD6B829}" presName="parentNode" presStyleLbl="revTx" presStyleIdx="0" presStyleCnt="2">
        <dgm:presLayoutVars>
          <dgm:chMax val="0"/>
          <dgm:bulletEnabled val="1"/>
        </dgm:presLayoutVars>
      </dgm:prSet>
      <dgm:spPr/>
      <dgm:t>
        <a:bodyPr/>
        <a:lstStyle/>
        <a:p>
          <a:endParaRPr lang="ru-RU"/>
        </a:p>
      </dgm:t>
    </dgm:pt>
    <dgm:pt modelId="{DF6255D3-7E75-4343-84BA-126C49C3B97D}" type="pres">
      <dgm:prSet presAssocID="{EDB2E5F3-383A-4CDE-8A0C-E2504EC56182}" presName="sibTrans" presStyleCnt="0"/>
      <dgm:spPr/>
    </dgm:pt>
    <dgm:pt modelId="{828D4718-6D7A-4758-A751-7EBCABF81FD4}" type="pres">
      <dgm:prSet presAssocID="{957E64F3-1356-45B4-A39B-6E087D8FCE00}" presName="compositeNode" presStyleCnt="0">
        <dgm:presLayoutVars>
          <dgm:bulletEnabled val="1"/>
        </dgm:presLayoutVars>
      </dgm:prSet>
      <dgm:spPr/>
    </dgm:pt>
    <dgm:pt modelId="{5626557B-F17F-4E89-B64E-6BE074DE6BC1}" type="pres">
      <dgm:prSet presAssocID="{957E64F3-1356-45B4-A39B-6E087D8FCE00}" presName="image" presStyleLbl="fgImgPlace1" presStyleIdx="1" presStyleCnt="2" custLinFactNeighborX="-7390" custLinFactNeighborY="7200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6BCB5A9-BFB6-4839-B639-EC7F177D5966}" type="pres">
      <dgm:prSet presAssocID="{957E64F3-1356-45B4-A39B-6E087D8FCE00}" presName="childNode" presStyleLbl="node1" presStyleIdx="1" presStyleCnt="2" custScaleX="79615" custScaleY="95315" custLinFactNeighborX="-7945" custLinFactNeighborY="-1180">
        <dgm:presLayoutVars>
          <dgm:bulletEnabled val="1"/>
        </dgm:presLayoutVars>
      </dgm:prSet>
      <dgm:spPr/>
      <dgm:t>
        <a:bodyPr/>
        <a:lstStyle/>
        <a:p>
          <a:endParaRPr lang="ru-RU"/>
        </a:p>
      </dgm:t>
    </dgm:pt>
    <dgm:pt modelId="{31CE0EBE-CFD7-4CE7-8F18-92BACBE9F4A0}" type="pres">
      <dgm:prSet presAssocID="{957E64F3-1356-45B4-A39B-6E087D8FCE00}" presName="parentNode" presStyleLbl="revTx" presStyleIdx="1" presStyleCnt="2" custFlipHor="1" custScaleX="10038" custScaleY="1442">
        <dgm:presLayoutVars>
          <dgm:chMax val="0"/>
          <dgm:bulletEnabled val="1"/>
        </dgm:presLayoutVars>
      </dgm:prSet>
      <dgm:spPr/>
      <dgm:t>
        <a:bodyPr/>
        <a:lstStyle/>
        <a:p>
          <a:endParaRPr lang="ru-RU"/>
        </a:p>
      </dgm:t>
    </dgm:pt>
  </dgm:ptLst>
  <dgm:cxnLst>
    <dgm:cxn modelId="{1E4F90B2-08FD-4BEF-975C-154521D9CE2F}" type="presOf" srcId="{257EF000-BF52-4BFA-B5CC-A6DFEA24DFA6}" destId="{F4512CF3-86DD-4ED0-B95E-4B9CCE436615}" srcOrd="0" destOrd="0" presId="urn:microsoft.com/office/officeart/2005/8/layout/hList2"/>
    <dgm:cxn modelId="{71F08E51-77C3-4B8E-B11B-5EE851B93E27}" srcId="{11401057-35DE-44AC-AE9F-CFA4DCD6B829}" destId="{257EF000-BF52-4BFA-B5CC-A6DFEA24DFA6}" srcOrd="0" destOrd="0" parTransId="{1BC7BFE9-E12D-4743-81F5-51469C7D9E03}" sibTransId="{9AAD7CF5-9F44-4D85-8B35-880625424263}"/>
    <dgm:cxn modelId="{8098456C-C7F3-4A90-8FED-492BF45568B8}" type="presOf" srcId="{453D0700-8841-462E-B18A-1E106189E710}" destId="{F1D13B82-CD6E-4B71-8421-5E32C9B5BCEA}" srcOrd="0" destOrd="0" presId="urn:microsoft.com/office/officeart/2005/8/layout/hList2"/>
    <dgm:cxn modelId="{61311B88-B93B-4E1A-BA99-29053FE327BE}" type="presOf" srcId="{11401057-35DE-44AC-AE9F-CFA4DCD6B829}" destId="{AFD268CB-1AEA-4023-AB4F-97CFD0AC44B5}" srcOrd="0" destOrd="0" presId="urn:microsoft.com/office/officeart/2005/8/layout/hList2"/>
    <dgm:cxn modelId="{C9B4E3FC-AFC8-4161-AAC3-1E3F2FA8D5AF}" srcId="{957E64F3-1356-45B4-A39B-6E087D8FCE00}" destId="{87FFCD88-6EAE-4F27-B9AF-7BEA4F754DE5}" srcOrd="0" destOrd="0" parTransId="{D2E7ACA2-AD56-4E93-BDDD-7DD3DD48DC57}" sibTransId="{9FE32301-7A45-47A2-B83A-7F392666C43B}"/>
    <dgm:cxn modelId="{3B0AE06C-6CAC-41A8-B1D1-2C626FEE749A}" type="presOf" srcId="{957E64F3-1356-45B4-A39B-6E087D8FCE00}" destId="{31CE0EBE-CFD7-4CE7-8F18-92BACBE9F4A0}" srcOrd="0" destOrd="0" presId="urn:microsoft.com/office/officeart/2005/8/layout/hList2"/>
    <dgm:cxn modelId="{FF70386F-8912-41DF-99E1-1BBAB364918A}" srcId="{453D0700-8841-462E-B18A-1E106189E710}" destId="{11401057-35DE-44AC-AE9F-CFA4DCD6B829}" srcOrd="0" destOrd="0" parTransId="{3A984C3C-8CEA-4C32-9C60-F5616239474A}" sibTransId="{EDB2E5F3-383A-4CDE-8A0C-E2504EC56182}"/>
    <dgm:cxn modelId="{6EBE87B9-9059-4FB0-9D77-97DD6165EDD5}" type="presOf" srcId="{87FFCD88-6EAE-4F27-B9AF-7BEA4F754DE5}" destId="{16BCB5A9-BFB6-4839-B639-EC7F177D5966}" srcOrd="0" destOrd="0" presId="urn:microsoft.com/office/officeart/2005/8/layout/hList2"/>
    <dgm:cxn modelId="{DDEBF84B-FA98-41CC-9C79-8C43D63C8A39}" srcId="{453D0700-8841-462E-B18A-1E106189E710}" destId="{957E64F3-1356-45B4-A39B-6E087D8FCE00}" srcOrd="1" destOrd="0" parTransId="{0F398C0D-D65F-462B-98C6-7295C57C79AF}" sibTransId="{FF47C618-CB5D-4763-AB86-BA469B4E8EB7}"/>
    <dgm:cxn modelId="{76A48DD0-A259-43AE-9C83-C20CD8E04656}" type="presParOf" srcId="{F1D13B82-CD6E-4B71-8421-5E32C9B5BCEA}" destId="{0783BE96-C71A-4686-9C82-12B150C02E34}" srcOrd="0" destOrd="0" presId="urn:microsoft.com/office/officeart/2005/8/layout/hList2"/>
    <dgm:cxn modelId="{526D18C8-02E6-4068-9E42-931EF8443C10}" type="presParOf" srcId="{0783BE96-C71A-4686-9C82-12B150C02E34}" destId="{B76E13A7-2693-4589-B454-DF97324841F7}" srcOrd="0" destOrd="0" presId="urn:microsoft.com/office/officeart/2005/8/layout/hList2"/>
    <dgm:cxn modelId="{F732B7B1-0A26-448D-ADA8-44919A799129}" type="presParOf" srcId="{0783BE96-C71A-4686-9C82-12B150C02E34}" destId="{F4512CF3-86DD-4ED0-B95E-4B9CCE436615}" srcOrd="1" destOrd="0" presId="urn:microsoft.com/office/officeart/2005/8/layout/hList2"/>
    <dgm:cxn modelId="{0059157A-D0D7-4682-BA1D-2CF972CD89CE}" type="presParOf" srcId="{0783BE96-C71A-4686-9C82-12B150C02E34}" destId="{AFD268CB-1AEA-4023-AB4F-97CFD0AC44B5}" srcOrd="2" destOrd="0" presId="urn:microsoft.com/office/officeart/2005/8/layout/hList2"/>
    <dgm:cxn modelId="{5CD92B9B-E05D-4315-879D-786867DD9F57}" type="presParOf" srcId="{F1D13B82-CD6E-4B71-8421-5E32C9B5BCEA}" destId="{DF6255D3-7E75-4343-84BA-126C49C3B97D}" srcOrd="1" destOrd="0" presId="urn:microsoft.com/office/officeart/2005/8/layout/hList2"/>
    <dgm:cxn modelId="{2FC0F2E8-18AB-43FF-8DED-82655897FF03}" type="presParOf" srcId="{F1D13B82-CD6E-4B71-8421-5E32C9B5BCEA}" destId="{828D4718-6D7A-4758-A751-7EBCABF81FD4}" srcOrd="2" destOrd="0" presId="urn:microsoft.com/office/officeart/2005/8/layout/hList2"/>
    <dgm:cxn modelId="{FC3C9285-2B35-4FF4-AEB1-35275E61DB4F}" type="presParOf" srcId="{828D4718-6D7A-4758-A751-7EBCABF81FD4}" destId="{5626557B-F17F-4E89-B64E-6BE074DE6BC1}" srcOrd="0" destOrd="0" presId="urn:microsoft.com/office/officeart/2005/8/layout/hList2"/>
    <dgm:cxn modelId="{7E506EE4-EBC5-458D-A166-4B2D17FE704B}" type="presParOf" srcId="{828D4718-6D7A-4758-A751-7EBCABF81FD4}" destId="{16BCB5A9-BFB6-4839-B639-EC7F177D5966}" srcOrd="1" destOrd="0" presId="urn:microsoft.com/office/officeart/2005/8/layout/hList2"/>
    <dgm:cxn modelId="{95A4E9AE-B8D8-4ED2-AC5F-E63CB0BDB65A}" type="presParOf" srcId="{828D4718-6D7A-4758-A751-7EBCABF81FD4}" destId="{31CE0EBE-CFD7-4CE7-8F18-92BACBE9F4A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10A97B-A406-40BD-8F1C-CF2940C1F6A0}" type="doc">
      <dgm:prSet loTypeId="urn:microsoft.com/office/officeart/2009/3/layout/IncreasingArrowsProcess" loCatId="process" qsTypeId="urn:microsoft.com/office/officeart/2005/8/quickstyle/simple5" qsCatId="simple" csTypeId="urn:microsoft.com/office/officeart/2005/8/colors/colorful4" csCatId="colorful" phldr="1"/>
      <dgm:spPr/>
      <dgm:t>
        <a:bodyPr/>
        <a:lstStyle/>
        <a:p>
          <a:endParaRPr lang="ru-RU"/>
        </a:p>
      </dgm:t>
    </dgm:pt>
    <dgm:pt modelId="{3718FE0B-1ACB-49BF-823A-1587616C7696}">
      <dgm:prSet phldrT="[Текст]"/>
      <dgm:spPr/>
      <dgm:t>
        <a:bodyPr/>
        <a:lstStyle/>
        <a:p>
          <a:pPr algn="l"/>
          <a:r>
            <a:rPr lang="ru-RU" u="sng" dirty="0" smtClean="0">
              <a:solidFill>
                <a:schemeClr val="tx1"/>
              </a:solidFill>
              <a:latin typeface="Times New Roman" pitchFamily="18" charset="0"/>
              <a:cs typeface="Times New Roman" pitchFamily="18" charset="0"/>
            </a:rPr>
            <a:t>В начале урока</a:t>
          </a:r>
          <a:endParaRPr lang="ru-RU" u="sng" dirty="0">
            <a:solidFill>
              <a:schemeClr val="tx1"/>
            </a:solidFill>
            <a:latin typeface="Times New Roman" pitchFamily="18" charset="0"/>
            <a:cs typeface="Times New Roman" pitchFamily="18" charset="0"/>
          </a:endParaRPr>
        </a:p>
      </dgm:t>
    </dgm:pt>
    <dgm:pt modelId="{A51278C5-372B-4D02-963E-8C1C211F7169}" type="parTrans" cxnId="{5EC6BA33-1527-4221-BB61-994566A73AA1}">
      <dgm:prSet/>
      <dgm:spPr/>
      <dgm:t>
        <a:bodyPr/>
        <a:lstStyle/>
        <a:p>
          <a:endParaRPr lang="ru-RU"/>
        </a:p>
      </dgm:t>
    </dgm:pt>
    <dgm:pt modelId="{A0D114C7-4CB2-4A2A-9DDC-DE12A0E85662}" type="sibTrans" cxnId="{5EC6BA33-1527-4221-BB61-994566A73AA1}">
      <dgm:prSet/>
      <dgm:spPr/>
      <dgm:t>
        <a:bodyPr/>
        <a:lstStyle/>
        <a:p>
          <a:endParaRPr lang="ru-RU"/>
        </a:p>
      </dgm:t>
    </dgm:pt>
    <dgm:pt modelId="{4E303D05-C4D7-47F8-8490-6776B5E58106}">
      <dgm:prSet phldrT="[Текст]" custT="1"/>
      <dgm:spPr/>
      <dgm:t>
        <a:bodyPr/>
        <a:lstStyle/>
        <a:p>
          <a:pPr algn="ctr"/>
          <a:r>
            <a:rPr lang="ru-RU" sz="2800" dirty="0" smtClean="0">
              <a:solidFill>
                <a:schemeClr val="tx1"/>
              </a:solidFill>
              <a:latin typeface="Times New Roman" pitchFamily="18" charset="0"/>
              <a:cs typeface="Times New Roman" pitchFamily="18" charset="0"/>
            </a:rPr>
            <a:t>Чтобы привлечь внимание обучающихся к новому материалу. </a:t>
          </a:r>
          <a:endParaRPr lang="ru-RU" sz="2800" dirty="0">
            <a:solidFill>
              <a:schemeClr val="tx1"/>
            </a:solidFill>
            <a:latin typeface="Times New Roman" pitchFamily="18" charset="0"/>
            <a:cs typeface="Times New Roman" pitchFamily="18" charset="0"/>
          </a:endParaRPr>
        </a:p>
      </dgm:t>
    </dgm:pt>
    <dgm:pt modelId="{43B7F485-4677-43B6-94BA-15D7C4DDF725}" type="parTrans" cxnId="{CA3B2538-2641-429F-8FDE-2074C19FEDD2}">
      <dgm:prSet/>
      <dgm:spPr/>
      <dgm:t>
        <a:bodyPr/>
        <a:lstStyle/>
        <a:p>
          <a:endParaRPr lang="ru-RU"/>
        </a:p>
      </dgm:t>
    </dgm:pt>
    <dgm:pt modelId="{03172D78-D3D6-4A57-A178-61EE7DEE75F9}" type="sibTrans" cxnId="{CA3B2538-2641-429F-8FDE-2074C19FEDD2}">
      <dgm:prSet/>
      <dgm:spPr/>
      <dgm:t>
        <a:bodyPr/>
        <a:lstStyle/>
        <a:p>
          <a:endParaRPr lang="ru-RU"/>
        </a:p>
      </dgm:t>
    </dgm:pt>
    <dgm:pt modelId="{66DBF9A7-3EEF-4C66-A735-B4AA70FB1290}">
      <dgm:prSet phldrT="[Текст]"/>
      <dgm:spPr/>
      <dgm:t>
        <a:bodyPr/>
        <a:lstStyle/>
        <a:p>
          <a:pPr algn="l"/>
          <a:r>
            <a:rPr lang="ru-RU" u="sng" dirty="0" smtClean="0">
              <a:solidFill>
                <a:schemeClr val="tx1"/>
              </a:solidFill>
              <a:latin typeface="Times New Roman" pitchFamily="18" charset="0"/>
              <a:cs typeface="Times New Roman" pitchFamily="18" charset="0"/>
            </a:rPr>
            <a:t>В середине урока</a:t>
          </a:r>
          <a:endParaRPr lang="ru-RU" u="sng" dirty="0">
            <a:solidFill>
              <a:schemeClr val="tx1"/>
            </a:solidFill>
            <a:latin typeface="Times New Roman" pitchFamily="18" charset="0"/>
            <a:cs typeface="Times New Roman" pitchFamily="18" charset="0"/>
          </a:endParaRPr>
        </a:p>
      </dgm:t>
    </dgm:pt>
    <dgm:pt modelId="{FF2929F9-2B1A-4492-9C3D-8F8B98BAF36F}" type="parTrans" cxnId="{5B28F697-72F8-4F23-BD1D-E0F8B3F0FB5B}">
      <dgm:prSet/>
      <dgm:spPr/>
      <dgm:t>
        <a:bodyPr/>
        <a:lstStyle/>
        <a:p>
          <a:endParaRPr lang="ru-RU"/>
        </a:p>
      </dgm:t>
    </dgm:pt>
    <dgm:pt modelId="{5B736936-8040-4D62-98DF-28541A19B2A9}" type="sibTrans" cxnId="{5B28F697-72F8-4F23-BD1D-E0F8B3F0FB5B}">
      <dgm:prSet/>
      <dgm:spPr/>
      <dgm:t>
        <a:bodyPr/>
        <a:lstStyle/>
        <a:p>
          <a:endParaRPr lang="ru-RU"/>
        </a:p>
      </dgm:t>
    </dgm:pt>
    <dgm:pt modelId="{2302B31F-38E4-4672-AD7B-EA2A17C8548C}">
      <dgm:prSet phldrT="[Текст]"/>
      <dgm:spPr/>
      <dgm:t>
        <a:bodyPr/>
        <a:lstStyle/>
        <a:p>
          <a:pPr algn="ctr"/>
          <a:r>
            <a:rPr lang="ru-RU" dirty="0" smtClean="0">
              <a:solidFill>
                <a:schemeClr val="tx1"/>
              </a:solidFill>
              <a:latin typeface="Times New Roman" pitchFamily="18" charset="0"/>
              <a:cs typeface="Times New Roman" pitchFamily="18" charset="0"/>
            </a:rPr>
            <a:t>С целью смены видов деятельности и поднятия интереса к изучаемой теме.</a:t>
          </a:r>
          <a:endParaRPr lang="ru-RU" dirty="0">
            <a:solidFill>
              <a:schemeClr val="tx1"/>
            </a:solidFill>
            <a:latin typeface="Times New Roman" pitchFamily="18" charset="0"/>
            <a:cs typeface="Times New Roman" pitchFamily="18" charset="0"/>
          </a:endParaRPr>
        </a:p>
      </dgm:t>
    </dgm:pt>
    <dgm:pt modelId="{F9FDF14E-E38C-4A39-BA14-A5EADD2CD798}" type="parTrans" cxnId="{A0B6A182-769E-446F-9C15-DD25D2978DB7}">
      <dgm:prSet/>
      <dgm:spPr/>
      <dgm:t>
        <a:bodyPr/>
        <a:lstStyle/>
        <a:p>
          <a:endParaRPr lang="ru-RU"/>
        </a:p>
      </dgm:t>
    </dgm:pt>
    <dgm:pt modelId="{F6864FA8-12D1-44F1-B703-ABE37A9929BB}" type="sibTrans" cxnId="{A0B6A182-769E-446F-9C15-DD25D2978DB7}">
      <dgm:prSet/>
      <dgm:spPr/>
      <dgm:t>
        <a:bodyPr/>
        <a:lstStyle/>
        <a:p>
          <a:endParaRPr lang="ru-RU"/>
        </a:p>
      </dgm:t>
    </dgm:pt>
    <dgm:pt modelId="{6681F7E8-7598-4D0D-9981-E7A96E154601}">
      <dgm:prSet phldrT="[Текст]"/>
      <dgm:spPr/>
      <dgm:t>
        <a:bodyPr/>
        <a:lstStyle/>
        <a:p>
          <a:pPr algn="ctr"/>
          <a:r>
            <a:rPr lang="ru-RU" u="sng" dirty="0" smtClean="0">
              <a:solidFill>
                <a:schemeClr val="tx1"/>
              </a:solidFill>
              <a:latin typeface="Times New Roman" pitchFamily="18" charset="0"/>
              <a:cs typeface="Times New Roman" pitchFamily="18" charset="0"/>
            </a:rPr>
            <a:t>В конце урока</a:t>
          </a:r>
          <a:endParaRPr lang="ru-RU" u="sng" dirty="0">
            <a:solidFill>
              <a:schemeClr val="tx1"/>
            </a:solidFill>
            <a:latin typeface="Times New Roman" pitchFamily="18" charset="0"/>
            <a:cs typeface="Times New Roman" pitchFamily="18" charset="0"/>
          </a:endParaRPr>
        </a:p>
      </dgm:t>
    </dgm:pt>
    <dgm:pt modelId="{0528A322-F66D-47CC-9F7B-127D18285EC9}" type="parTrans" cxnId="{2B98D56D-8008-4ED3-B10D-BE98B5D6B508}">
      <dgm:prSet/>
      <dgm:spPr/>
      <dgm:t>
        <a:bodyPr/>
        <a:lstStyle/>
        <a:p>
          <a:endParaRPr lang="ru-RU"/>
        </a:p>
      </dgm:t>
    </dgm:pt>
    <dgm:pt modelId="{49A0DE13-3092-4596-B9E3-60074A38D407}" type="sibTrans" cxnId="{2B98D56D-8008-4ED3-B10D-BE98B5D6B508}">
      <dgm:prSet/>
      <dgm:spPr/>
      <dgm:t>
        <a:bodyPr/>
        <a:lstStyle/>
        <a:p>
          <a:endParaRPr lang="ru-RU"/>
        </a:p>
      </dgm:t>
    </dgm:pt>
    <dgm:pt modelId="{CDB2684D-0CEB-46A5-8046-7B740ACE4660}">
      <dgm:prSet phldrT="[Текст]"/>
      <dgm:spPr/>
      <dgm:t>
        <a:bodyPr/>
        <a:lstStyle/>
        <a:p>
          <a:pPr algn="ctr"/>
          <a:r>
            <a:rPr lang="ru-RU" dirty="0" smtClean="0">
              <a:solidFill>
                <a:schemeClr val="tx1"/>
              </a:solidFill>
              <a:latin typeface="Times New Roman" pitchFamily="18" charset="0"/>
              <a:cs typeface="Times New Roman" pitchFamily="18" charset="0"/>
            </a:rPr>
            <a:t>Для закрепления нового материала.</a:t>
          </a:r>
          <a:endParaRPr lang="ru-RU" dirty="0">
            <a:solidFill>
              <a:schemeClr val="tx1"/>
            </a:solidFill>
            <a:latin typeface="Times New Roman" pitchFamily="18" charset="0"/>
            <a:cs typeface="Times New Roman" pitchFamily="18" charset="0"/>
          </a:endParaRPr>
        </a:p>
      </dgm:t>
    </dgm:pt>
    <dgm:pt modelId="{8762BE76-C5D5-44E6-9CB7-05BC2C657EDC}" type="parTrans" cxnId="{25B81642-2CFA-4B60-9AB3-121D639F8DC8}">
      <dgm:prSet/>
      <dgm:spPr/>
      <dgm:t>
        <a:bodyPr/>
        <a:lstStyle/>
        <a:p>
          <a:endParaRPr lang="ru-RU"/>
        </a:p>
      </dgm:t>
    </dgm:pt>
    <dgm:pt modelId="{5EC8C71E-C382-4D92-96FC-0C6CD116DB86}" type="sibTrans" cxnId="{25B81642-2CFA-4B60-9AB3-121D639F8DC8}">
      <dgm:prSet/>
      <dgm:spPr/>
      <dgm:t>
        <a:bodyPr/>
        <a:lstStyle/>
        <a:p>
          <a:endParaRPr lang="ru-RU"/>
        </a:p>
      </dgm:t>
    </dgm:pt>
    <dgm:pt modelId="{962A2249-83EA-4480-A57F-26EE66F563D4}" type="pres">
      <dgm:prSet presAssocID="{BE10A97B-A406-40BD-8F1C-CF2940C1F6A0}" presName="Name0" presStyleCnt="0">
        <dgm:presLayoutVars>
          <dgm:chMax val="5"/>
          <dgm:chPref val="5"/>
          <dgm:dir/>
          <dgm:animLvl val="lvl"/>
        </dgm:presLayoutVars>
      </dgm:prSet>
      <dgm:spPr/>
      <dgm:t>
        <a:bodyPr/>
        <a:lstStyle/>
        <a:p>
          <a:endParaRPr lang="ru-RU"/>
        </a:p>
      </dgm:t>
    </dgm:pt>
    <dgm:pt modelId="{689E09EA-2045-4AB8-AA05-6EE848D45FB1}" type="pres">
      <dgm:prSet presAssocID="{3718FE0B-1ACB-49BF-823A-1587616C7696}" presName="parentText1" presStyleLbl="node1" presStyleIdx="0" presStyleCnt="3">
        <dgm:presLayoutVars>
          <dgm:chMax/>
          <dgm:chPref val="3"/>
          <dgm:bulletEnabled val="1"/>
        </dgm:presLayoutVars>
      </dgm:prSet>
      <dgm:spPr/>
      <dgm:t>
        <a:bodyPr/>
        <a:lstStyle/>
        <a:p>
          <a:endParaRPr lang="ru-RU"/>
        </a:p>
      </dgm:t>
    </dgm:pt>
    <dgm:pt modelId="{253F0544-E613-47A7-B704-E5F45DDBD623}" type="pres">
      <dgm:prSet presAssocID="{3718FE0B-1ACB-49BF-823A-1587616C7696}" presName="childText1" presStyleLbl="solidAlignAcc1" presStyleIdx="0" presStyleCnt="3">
        <dgm:presLayoutVars>
          <dgm:chMax val="0"/>
          <dgm:chPref val="0"/>
          <dgm:bulletEnabled val="1"/>
        </dgm:presLayoutVars>
      </dgm:prSet>
      <dgm:spPr/>
      <dgm:t>
        <a:bodyPr/>
        <a:lstStyle/>
        <a:p>
          <a:endParaRPr lang="ru-RU"/>
        </a:p>
      </dgm:t>
    </dgm:pt>
    <dgm:pt modelId="{1826524F-4151-4203-999B-121605EA3F55}" type="pres">
      <dgm:prSet presAssocID="{66DBF9A7-3EEF-4C66-A735-B4AA70FB1290}" presName="parentText2" presStyleLbl="node1" presStyleIdx="1" presStyleCnt="3">
        <dgm:presLayoutVars>
          <dgm:chMax/>
          <dgm:chPref val="3"/>
          <dgm:bulletEnabled val="1"/>
        </dgm:presLayoutVars>
      </dgm:prSet>
      <dgm:spPr/>
      <dgm:t>
        <a:bodyPr/>
        <a:lstStyle/>
        <a:p>
          <a:endParaRPr lang="ru-RU"/>
        </a:p>
      </dgm:t>
    </dgm:pt>
    <dgm:pt modelId="{7B90EEDE-09A2-44C3-932D-F127ED70E784}" type="pres">
      <dgm:prSet presAssocID="{66DBF9A7-3EEF-4C66-A735-B4AA70FB1290}" presName="childText2" presStyleLbl="solidAlignAcc1" presStyleIdx="1" presStyleCnt="3">
        <dgm:presLayoutVars>
          <dgm:chMax val="0"/>
          <dgm:chPref val="0"/>
          <dgm:bulletEnabled val="1"/>
        </dgm:presLayoutVars>
      </dgm:prSet>
      <dgm:spPr/>
      <dgm:t>
        <a:bodyPr/>
        <a:lstStyle/>
        <a:p>
          <a:endParaRPr lang="ru-RU"/>
        </a:p>
      </dgm:t>
    </dgm:pt>
    <dgm:pt modelId="{3AE80F2C-E023-4488-BAAC-D87C470E8220}" type="pres">
      <dgm:prSet presAssocID="{6681F7E8-7598-4D0D-9981-E7A96E154601}" presName="parentText3" presStyleLbl="node1" presStyleIdx="2" presStyleCnt="3">
        <dgm:presLayoutVars>
          <dgm:chMax/>
          <dgm:chPref val="3"/>
          <dgm:bulletEnabled val="1"/>
        </dgm:presLayoutVars>
      </dgm:prSet>
      <dgm:spPr/>
      <dgm:t>
        <a:bodyPr/>
        <a:lstStyle/>
        <a:p>
          <a:endParaRPr lang="ru-RU"/>
        </a:p>
      </dgm:t>
    </dgm:pt>
    <dgm:pt modelId="{5C25901D-C6B6-4873-9111-990FA02DBF77}" type="pres">
      <dgm:prSet presAssocID="{6681F7E8-7598-4D0D-9981-E7A96E154601}" presName="childText3" presStyleLbl="solidAlignAcc1" presStyleIdx="2" presStyleCnt="3">
        <dgm:presLayoutVars>
          <dgm:chMax val="0"/>
          <dgm:chPref val="0"/>
          <dgm:bulletEnabled val="1"/>
        </dgm:presLayoutVars>
      </dgm:prSet>
      <dgm:spPr/>
      <dgm:t>
        <a:bodyPr/>
        <a:lstStyle/>
        <a:p>
          <a:endParaRPr lang="ru-RU"/>
        </a:p>
      </dgm:t>
    </dgm:pt>
  </dgm:ptLst>
  <dgm:cxnLst>
    <dgm:cxn modelId="{5B28F697-72F8-4F23-BD1D-E0F8B3F0FB5B}" srcId="{BE10A97B-A406-40BD-8F1C-CF2940C1F6A0}" destId="{66DBF9A7-3EEF-4C66-A735-B4AA70FB1290}" srcOrd="1" destOrd="0" parTransId="{FF2929F9-2B1A-4492-9C3D-8F8B98BAF36F}" sibTransId="{5B736936-8040-4D62-98DF-28541A19B2A9}"/>
    <dgm:cxn modelId="{6B2C32EA-C03D-46A9-8977-610A27E429F5}" type="presOf" srcId="{2302B31F-38E4-4672-AD7B-EA2A17C8548C}" destId="{7B90EEDE-09A2-44C3-932D-F127ED70E784}" srcOrd="0" destOrd="0" presId="urn:microsoft.com/office/officeart/2009/3/layout/IncreasingArrowsProcess"/>
    <dgm:cxn modelId="{5EC6BA33-1527-4221-BB61-994566A73AA1}" srcId="{BE10A97B-A406-40BD-8F1C-CF2940C1F6A0}" destId="{3718FE0B-1ACB-49BF-823A-1587616C7696}" srcOrd="0" destOrd="0" parTransId="{A51278C5-372B-4D02-963E-8C1C211F7169}" sibTransId="{A0D114C7-4CB2-4A2A-9DDC-DE12A0E85662}"/>
    <dgm:cxn modelId="{1114B3D2-AD13-42A6-A0A0-667208580C2D}" type="presOf" srcId="{BE10A97B-A406-40BD-8F1C-CF2940C1F6A0}" destId="{962A2249-83EA-4480-A57F-26EE66F563D4}" srcOrd="0" destOrd="0" presId="urn:microsoft.com/office/officeart/2009/3/layout/IncreasingArrowsProcess"/>
    <dgm:cxn modelId="{74A9D62E-B569-420D-B59A-DB4D7463275E}" type="presOf" srcId="{3718FE0B-1ACB-49BF-823A-1587616C7696}" destId="{689E09EA-2045-4AB8-AA05-6EE848D45FB1}" srcOrd="0" destOrd="0" presId="urn:microsoft.com/office/officeart/2009/3/layout/IncreasingArrowsProcess"/>
    <dgm:cxn modelId="{357DFCF9-14E6-42F6-9C95-2D1740E4B0BA}" type="presOf" srcId="{CDB2684D-0CEB-46A5-8046-7B740ACE4660}" destId="{5C25901D-C6B6-4873-9111-990FA02DBF77}" srcOrd="0" destOrd="0" presId="urn:microsoft.com/office/officeart/2009/3/layout/IncreasingArrowsProcess"/>
    <dgm:cxn modelId="{E33FF554-E235-473A-B58F-CF9255012C1F}" type="presOf" srcId="{6681F7E8-7598-4D0D-9981-E7A96E154601}" destId="{3AE80F2C-E023-4488-BAAC-D87C470E8220}" srcOrd="0" destOrd="0" presId="urn:microsoft.com/office/officeart/2009/3/layout/IncreasingArrowsProcess"/>
    <dgm:cxn modelId="{25B81642-2CFA-4B60-9AB3-121D639F8DC8}" srcId="{6681F7E8-7598-4D0D-9981-E7A96E154601}" destId="{CDB2684D-0CEB-46A5-8046-7B740ACE4660}" srcOrd="0" destOrd="0" parTransId="{8762BE76-C5D5-44E6-9CB7-05BC2C657EDC}" sibTransId="{5EC8C71E-C382-4D92-96FC-0C6CD116DB86}"/>
    <dgm:cxn modelId="{CA3B2538-2641-429F-8FDE-2074C19FEDD2}" srcId="{3718FE0B-1ACB-49BF-823A-1587616C7696}" destId="{4E303D05-C4D7-47F8-8490-6776B5E58106}" srcOrd="0" destOrd="0" parTransId="{43B7F485-4677-43B6-94BA-15D7C4DDF725}" sibTransId="{03172D78-D3D6-4A57-A178-61EE7DEE75F9}"/>
    <dgm:cxn modelId="{2B98D56D-8008-4ED3-B10D-BE98B5D6B508}" srcId="{BE10A97B-A406-40BD-8F1C-CF2940C1F6A0}" destId="{6681F7E8-7598-4D0D-9981-E7A96E154601}" srcOrd="2" destOrd="0" parTransId="{0528A322-F66D-47CC-9F7B-127D18285EC9}" sibTransId="{49A0DE13-3092-4596-B9E3-60074A38D407}"/>
    <dgm:cxn modelId="{3B9A6A85-1D70-45F1-A67E-F265A753B0EE}" type="presOf" srcId="{4E303D05-C4D7-47F8-8490-6776B5E58106}" destId="{253F0544-E613-47A7-B704-E5F45DDBD623}" srcOrd="0" destOrd="0" presId="urn:microsoft.com/office/officeart/2009/3/layout/IncreasingArrowsProcess"/>
    <dgm:cxn modelId="{DDF73DAF-87AC-4841-A6F4-A8C699C41E46}" type="presOf" srcId="{66DBF9A7-3EEF-4C66-A735-B4AA70FB1290}" destId="{1826524F-4151-4203-999B-121605EA3F55}" srcOrd="0" destOrd="0" presId="urn:microsoft.com/office/officeart/2009/3/layout/IncreasingArrowsProcess"/>
    <dgm:cxn modelId="{A0B6A182-769E-446F-9C15-DD25D2978DB7}" srcId="{66DBF9A7-3EEF-4C66-A735-B4AA70FB1290}" destId="{2302B31F-38E4-4672-AD7B-EA2A17C8548C}" srcOrd="0" destOrd="0" parTransId="{F9FDF14E-E38C-4A39-BA14-A5EADD2CD798}" sibTransId="{F6864FA8-12D1-44F1-B703-ABE37A9929BB}"/>
    <dgm:cxn modelId="{D62A954D-EB28-4C75-88CF-F8F28FB33CD6}" type="presParOf" srcId="{962A2249-83EA-4480-A57F-26EE66F563D4}" destId="{689E09EA-2045-4AB8-AA05-6EE848D45FB1}" srcOrd="0" destOrd="0" presId="urn:microsoft.com/office/officeart/2009/3/layout/IncreasingArrowsProcess"/>
    <dgm:cxn modelId="{A9D23195-7FFA-4FBA-A300-D477A4CA3F01}" type="presParOf" srcId="{962A2249-83EA-4480-A57F-26EE66F563D4}" destId="{253F0544-E613-47A7-B704-E5F45DDBD623}" srcOrd="1" destOrd="0" presId="urn:microsoft.com/office/officeart/2009/3/layout/IncreasingArrowsProcess"/>
    <dgm:cxn modelId="{A346EE1B-12E5-4519-96D5-352201CCEA6C}" type="presParOf" srcId="{962A2249-83EA-4480-A57F-26EE66F563D4}" destId="{1826524F-4151-4203-999B-121605EA3F55}" srcOrd="2" destOrd="0" presId="urn:microsoft.com/office/officeart/2009/3/layout/IncreasingArrowsProcess"/>
    <dgm:cxn modelId="{ADD5136F-0CAB-46DD-B7EC-E5FE8D238308}" type="presParOf" srcId="{962A2249-83EA-4480-A57F-26EE66F563D4}" destId="{7B90EEDE-09A2-44C3-932D-F127ED70E784}" srcOrd="3" destOrd="0" presId="urn:microsoft.com/office/officeart/2009/3/layout/IncreasingArrowsProcess"/>
    <dgm:cxn modelId="{F7A08128-C5C0-4A89-BA86-83567388B628}" type="presParOf" srcId="{962A2249-83EA-4480-A57F-26EE66F563D4}" destId="{3AE80F2C-E023-4488-BAAC-D87C470E8220}" srcOrd="4" destOrd="0" presId="urn:microsoft.com/office/officeart/2009/3/layout/IncreasingArrowsProcess"/>
    <dgm:cxn modelId="{F5F87DFD-C539-4675-B3BF-46DBAE2B251F}" type="presParOf" srcId="{962A2249-83EA-4480-A57F-26EE66F563D4}" destId="{5C25901D-C6B6-4873-9111-990FA02DBF77}"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42142-D6EF-415F-9167-EF506795E16B}" type="doc">
      <dgm:prSet loTypeId="urn:microsoft.com/office/officeart/2005/8/layout/hList3" loCatId="list" qsTypeId="urn:microsoft.com/office/officeart/2005/8/quickstyle/simple5" qsCatId="simple" csTypeId="urn:microsoft.com/office/officeart/2005/8/colors/accent3_1" csCatId="accent3" phldr="1"/>
      <dgm:spPr/>
      <dgm:t>
        <a:bodyPr/>
        <a:lstStyle/>
        <a:p>
          <a:endParaRPr lang="ru-RU"/>
        </a:p>
      </dgm:t>
    </dgm:pt>
    <dgm:pt modelId="{85BFD1E3-9254-4784-B7FF-CB12E7694337}">
      <dgm:prSet phldrT="[Текст]" custT="1"/>
      <dgm:spPr/>
      <dgm:t>
        <a:bodyPr/>
        <a:lstStyle/>
        <a:p>
          <a:r>
            <a:rPr lang="ru-RU" sz="3400" dirty="0" smtClean="0">
              <a:solidFill>
                <a:schemeClr val="accent5">
                  <a:lumMod val="40000"/>
                  <a:lumOff val="60000"/>
                </a:schemeClr>
              </a:solidFill>
              <a:latin typeface="Times New Roman" pitchFamily="18" charset="0"/>
              <a:cs typeface="Times New Roman" pitchFamily="18" charset="0"/>
            </a:rPr>
            <a:t> </a:t>
          </a:r>
          <a:r>
            <a:rPr lang="ru-RU" sz="2800" dirty="0" smtClean="0">
              <a:solidFill>
                <a:schemeClr val="accent5">
                  <a:lumMod val="40000"/>
                  <a:lumOff val="60000"/>
                </a:schemeClr>
              </a:solidFill>
              <a:latin typeface="Times New Roman" pitchFamily="18" charset="0"/>
              <a:cs typeface="Times New Roman" pitchFamily="18" charset="0"/>
            </a:rPr>
            <a:t>В младших классах с обучающимися проводится большая работа по развитию речи. На уроках и экскурсиях у них вырабатываются и закрепляются умения: </a:t>
          </a:r>
          <a:endParaRPr lang="ru-RU" sz="2800" dirty="0">
            <a:solidFill>
              <a:schemeClr val="accent5">
                <a:lumMod val="40000"/>
                <a:lumOff val="60000"/>
              </a:schemeClr>
            </a:solidFill>
            <a:latin typeface="Times New Roman" pitchFamily="18" charset="0"/>
            <a:cs typeface="Times New Roman" pitchFamily="18" charset="0"/>
          </a:endParaRPr>
        </a:p>
      </dgm:t>
    </dgm:pt>
    <dgm:pt modelId="{D029175C-E00C-43A3-AC9F-1A5B5C22199F}" type="parTrans" cxnId="{334CCDBF-F524-47C8-8805-AFE906D3F27B}">
      <dgm:prSet/>
      <dgm:spPr/>
      <dgm:t>
        <a:bodyPr/>
        <a:lstStyle/>
        <a:p>
          <a:endParaRPr lang="ru-RU"/>
        </a:p>
      </dgm:t>
    </dgm:pt>
    <dgm:pt modelId="{BD88D54B-063E-4FAA-A083-46238D36369A}" type="sibTrans" cxnId="{334CCDBF-F524-47C8-8805-AFE906D3F27B}">
      <dgm:prSet/>
      <dgm:spPr/>
      <dgm:t>
        <a:bodyPr/>
        <a:lstStyle/>
        <a:p>
          <a:endParaRPr lang="ru-RU"/>
        </a:p>
      </dgm:t>
    </dgm:pt>
    <dgm:pt modelId="{59E9FE68-FBE9-40AF-A853-2E756C4DAB9F}">
      <dgm:prSet phldrT="[Текст]"/>
      <dgm:spPr/>
      <dgm:t>
        <a:bodyPr/>
        <a:lstStyle/>
        <a:p>
          <a:r>
            <a:rPr lang="ru-RU" b="1" i="0" dirty="0" smtClean="0">
              <a:latin typeface="Times New Roman" pitchFamily="18" charset="0"/>
              <a:cs typeface="Times New Roman" pitchFamily="18" charset="0"/>
            </a:rPr>
            <a:t>Соотносить предмет с его изображением, узнавать предмет по изображению и называть ег</a:t>
          </a:r>
          <a:r>
            <a:rPr lang="ru-RU" dirty="0" smtClean="0">
              <a:latin typeface="Times New Roman" pitchFamily="18" charset="0"/>
              <a:cs typeface="Times New Roman" pitchFamily="18" charset="0"/>
            </a:rPr>
            <a:t>о.</a:t>
          </a:r>
          <a:endParaRPr lang="ru-RU" dirty="0">
            <a:latin typeface="Times New Roman" pitchFamily="18" charset="0"/>
            <a:cs typeface="Times New Roman" pitchFamily="18" charset="0"/>
          </a:endParaRPr>
        </a:p>
      </dgm:t>
    </dgm:pt>
    <dgm:pt modelId="{54ADC781-1F20-49FF-B191-E7606ED63757}" type="parTrans" cxnId="{3BA169A2-3629-48A5-8F78-AA666BB37963}">
      <dgm:prSet/>
      <dgm:spPr/>
      <dgm:t>
        <a:bodyPr/>
        <a:lstStyle/>
        <a:p>
          <a:endParaRPr lang="ru-RU"/>
        </a:p>
      </dgm:t>
    </dgm:pt>
    <dgm:pt modelId="{10048E45-A9FB-4D1C-8E3D-DA80BC0D740F}" type="sibTrans" cxnId="{3BA169A2-3629-48A5-8F78-AA666BB37963}">
      <dgm:prSet/>
      <dgm:spPr/>
      <dgm:t>
        <a:bodyPr/>
        <a:lstStyle/>
        <a:p>
          <a:endParaRPr lang="ru-RU"/>
        </a:p>
      </dgm:t>
    </dgm:pt>
    <dgm:pt modelId="{12950929-DEF8-4E9C-BF69-5852CF02CDFA}">
      <dgm:prSet phldrT="[Текст]"/>
      <dgm:spPr/>
      <dgm:t>
        <a:bodyPr/>
        <a:lstStyle/>
        <a:p>
          <a:r>
            <a:rPr lang="ru-RU" b="1" dirty="0" smtClean="0">
              <a:latin typeface="Times New Roman" pitchFamily="18" charset="0"/>
              <a:cs typeface="Times New Roman" pitchFamily="18" charset="0"/>
            </a:rPr>
            <a:t>Давать простейшую характеристику предмета по внешним и функциональным признакам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4AF8D8FC-A40B-4797-827C-925CE3695867}" type="parTrans" cxnId="{E2E5FFD7-3A69-4D6C-8BA8-69E1BE035EB4}">
      <dgm:prSet/>
      <dgm:spPr/>
      <dgm:t>
        <a:bodyPr/>
        <a:lstStyle/>
        <a:p>
          <a:endParaRPr lang="ru-RU"/>
        </a:p>
      </dgm:t>
    </dgm:pt>
    <dgm:pt modelId="{AEA68319-82AF-412E-B0F0-68C3CDB8E264}" type="sibTrans" cxnId="{E2E5FFD7-3A69-4D6C-8BA8-69E1BE035EB4}">
      <dgm:prSet/>
      <dgm:spPr/>
      <dgm:t>
        <a:bodyPr/>
        <a:lstStyle/>
        <a:p>
          <a:endParaRPr lang="ru-RU"/>
        </a:p>
      </dgm:t>
    </dgm:pt>
    <dgm:pt modelId="{D322FBC1-18D6-414B-9A8F-19AA3515AF40}">
      <dgm:prSet phldrT="[Текст]"/>
      <dgm:spPr/>
      <dgm:t>
        <a:bodyPr/>
        <a:lstStyle/>
        <a:p>
          <a:r>
            <a:rPr lang="ru-RU" b="1" dirty="0" smtClean="0">
              <a:latin typeface="Times New Roman" pitchFamily="18" charset="0"/>
              <a:cs typeface="Times New Roman" pitchFamily="18" charset="0"/>
            </a:rPr>
            <a:t>Сравнивать предметы по их существенным признакам</a:t>
          </a:r>
          <a:endParaRPr lang="ru-RU" b="1" dirty="0">
            <a:latin typeface="Times New Roman" pitchFamily="18" charset="0"/>
            <a:cs typeface="Times New Roman" pitchFamily="18" charset="0"/>
          </a:endParaRPr>
        </a:p>
      </dgm:t>
    </dgm:pt>
    <dgm:pt modelId="{DE8B2316-77C6-4D3E-9118-CC26A2084AAF}" type="parTrans" cxnId="{FDEE0CA2-646C-43F3-B6C4-9410EE3067BB}">
      <dgm:prSet/>
      <dgm:spPr/>
      <dgm:t>
        <a:bodyPr/>
        <a:lstStyle/>
        <a:p>
          <a:endParaRPr lang="ru-RU"/>
        </a:p>
      </dgm:t>
    </dgm:pt>
    <dgm:pt modelId="{77A0EAB0-77B5-4D84-B467-83E2DE683A1E}" type="sibTrans" cxnId="{FDEE0CA2-646C-43F3-B6C4-9410EE3067BB}">
      <dgm:prSet/>
      <dgm:spPr/>
      <dgm:t>
        <a:bodyPr/>
        <a:lstStyle/>
        <a:p>
          <a:endParaRPr lang="ru-RU"/>
        </a:p>
      </dgm:t>
    </dgm:pt>
    <dgm:pt modelId="{5E2FCB21-16F8-40A9-84D7-8B6144163405}">
      <dgm:prSet phldrT="[Текст]"/>
      <dgm:spPr/>
      <dgm:t>
        <a:bodyPr/>
        <a:lstStyle/>
        <a:p>
          <a:r>
            <a:rPr lang="ru-RU" b="1" dirty="0" smtClean="0">
              <a:latin typeface="Times New Roman" pitchFamily="18" charset="0"/>
              <a:cs typeface="Times New Roman" pitchFamily="18" charset="0"/>
            </a:rPr>
            <a:t>Употреблять в разговорной речи знакомые слова, используя предлоги, прилагательные и некоторые наречия</a:t>
          </a:r>
          <a:endParaRPr lang="ru-RU" b="1" dirty="0">
            <a:latin typeface="Times New Roman" pitchFamily="18" charset="0"/>
            <a:cs typeface="Times New Roman" pitchFamily="18" charset="0"/>
          </a:endParaRPr>
        </a:p>
      </dgm:t>
    </dgm:pt>
    <dgm:pt modelId="{6803E044-7B36-480D-ACB1-2D432A743042}" type="parTrans" cxnId="{019C6137-7DE6-47EF-9388-137E44C39291}">
      <dgm:prSet/>
      <dgm:spPr/>
      <dgm:t>
        <a:bodyPr/>
        <a:lstStyle/>
        <a:p>
          <a:endParaRPr lang="ru-RU"/>
        </a:p>
      </dgm:t>
    </dgm:pt>
    <dgm:pt modelId="{DEF4D3CB-7080-4BE6-8893-AFA2ADB5D226}" type="sibTrans" cxnId="{019C6137-7DE6-47EF-9388-137E44C39291}">
      <dgm:prSet/>
      <dgm:spPr/>
      <dgm:t>
        <a:bodyPr/>
        <a:lstStyle/>
        <a:p>
          <a:endParaRPr lang="ru-RU"/>
        </a:p>
      </dgm:t>
    </dgm:pt>
    <dgm:pt modelId="{545E05C9-CDC6-42BC-B4C6-FD506CA3BE84}">
      <dgm:prSet phldrT="[Текст]"/>
      <dgm:spPr/>
      <dgm:t>
        <a:bodyPr/>
        <a:lstStyle/>
        <a:p>
          <a:r>
            <a:rPr lang="ru-RU" b="1" dirty="0" smtClean="0">
              <a:latin typeface="Times New Roman" pitchFamily="18" charset="0"/>
              <a:cs typeface="Times New Roman" pitchFamily="18" charset="0"/>
            </a:rPr>
            <a:t>Составлять простые предложения по демонстрируемым действиям, картинкам, вопросам учителя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C6560504-F044-4E83-89E9-A538A5E38262}" type="parTrans" cxnId="{02F04C8B-8F8B-4BFD-B6E7-6BDB8959BFE7}">
      <dgm:prSet/>
      <dgm:spPr/>
      <dgm:t>
        <a:bodyPr/>
        <a:lstStyle/>
        <a:p>
          <a:endParaRPr lang="ru-RU"/>
        </a:p>
      </dgm:t>
    </dgm:pt>
    <dgm:pt modelId="{1F8AE3F4-EC47-4787-A037-1F3E9120F0F3}" type="sibTrans" cxnId="{02F04C8B-8F8B-4BFD-B6E7-6BDB8959BFE7}">
      <dgm:prSet/>
      <dgm:spPr/>
      <dgm:t>
        <a:bodyPr/>
        <a:lstStyle/>
        <a:p>
          <a:endParaRPr lang="ru-RU"/>
        </a:p>
      </dgm:t>
    </dgm:pt>
    <dgm:pt modelId="{147BF849-0C80-424A-B19B-82477C2DC954}" type="pres">
      <dgm:prSet presAssocID="{61A42142-D6EF-415F-9167-EF506795E16B}" presName="composite" presStyleCnt="0">
        <dgm:presLayoutVars>
          <dgm:chMax val="1"/>
          <dgm:dir/>
          <dgm:resizeHandles val="exact"/>
        </dgm:presLayoutVars>
      </dgm:prSet>
      <dgm:spPr/>
      <dgm:t>
        <a:bodyPr/>
        <a:lstStyle/>
        <a:p>
          <a:endParaRPr lang="ru-RU"/>
        </a:p>
      </dgm:t>
    </dgm:pt>
    <dgm:pt modelId="{E24A34BD-FACE-48B3-9AA6-D4EF0DF68B2A}" type="pres">
      <dgm:prSet presAssocID="{85BFD1E3-9254-4784-B7FF-CB12E7694337}" presName="roof" presStyleLbl="dkBgShp" presStyleIdx="0" presStyleCnt="2"/>
      <dgm:spPr/>
      <dgm:t>
        <a:bodyPr/>
        <a:lstStyle/>
        <a:p>
          <a:endParaRPr lang="ru-RU"/>
        </a:p>
      </dgm:t>
    </dgm:pt>
    <dgm:pt modelId="{2676746D-C8DE-4D77-9938-028538F05FF9}" type="pres">
      <dgm:prSet presAssocID="{85BFD1E3-9254-4784-B7FF-CB12E7694337}" presName="pillars" presStyleCnt="0"/>
      <dgm:spPr/>
    </dgm:pt>
    <dgm:pt modelId="{BDBDD817-4200-4F2F-920E-FFF55183BCFF}" type="pres">
      <dgm:prSet presAssocID="{85BFD1E3-9254-4784-B7FF-CB12E7694337}" presName="pillar1" presStyleLbl="node1" presStyleIdx="0" presStyleCnt="5">
        <dgm:presLayoutVars>
          <dgm:bulletEnabled val="1"/>
        </dgm:presLayoutVars>
      </dgm:prSet>
      <dgm:spPr/>
      <dgm:t>
        <a:bodyPr/>
        <a:lstStyle/>
        <a:p>
          <a:endParaRPr lang="ru-RU"/>
        </a:p>
      </dgm:t>
    </dgm:pt>
    <dgm:pt modelId="{09E0726A-7950-4E37-BDE8-93F9435F7235}" type="pres">
      <dgm:prSet presAssocID="{12950929-DEF8-4E9C-BF69-5852CF02CDFA}" presName="pillarX" presStyleLbl="node1" presStyleIdx="1" presStyleCnt="5">
        <dgm:presLayoutVars>
          <dgm:bulletEnabled val="1"/>
        </dgm:presLayoutVars>
      </dgm:prSet>
      <dgm:spPr/>
      <dgm:t>
        <a:bodyPr/>
        <a:lstStyle/>
        <a:p>
          <a:endParaRPr lang="ru-RU"/>
        </a:p>
      </dgm:t>
    </dgm:pt>
    <dgm:pt modelId="{48246ABC-C639-4C81-9B35-730EA5F93AED}" type="pres">
      <dgm:prSet presAssocID="{D322FBC1-18D6-414B-9A8F-19AA3515AF40}" presName="pillarX" presStyleLbl="node1" presStyleIdx="2" presStyleCnt="5" custLinFactNeighborX="810" custLinFactNeighborY="80">
        <dgm:presLayoutVars>
          <dgm:bulletEnabled val="1"/>
        </dgm:presLayoutVars>
      </dgm:prSet>
      <dgm:spPr/>
      <dgm:t>
        <a:bodyPr/>
        <a:lstStyle/>
        <a:p>
          <a:endParaRPr lang="ru-RU"/>
        </a:p>
      </dgm:t>
    </dgm:pt>
    <dgm:pt modelId="{3EB5774F-97E6-4106-9082-18EAA3A2F2B6}" type="pres">
      <dgm:prSet presAssocID="{5E2FCB21-16F8-40A9-84D7-8B6144163405}" presName="pillarX" presStyleLbl="node1" presStyleIdx="3" presStyleCnt="5">
        <dgm:presLayoutVars>
          <dgm:bulletEnabled val="1"/>
        </dgm:presLayoutVars>
      </dgm:prSet>
      <dgm:spPr/>
      <dgm:t>
        <a:bodyPr/>
        <a:lstStyle/>
        <a:p>
          <a:endParaRPr lang="ru-RU"/>
        </a:p>
      </dgm:t>
    </dgm:pt>
    <dgm:pt modelId="{6825E399-4D4B-49D7-8307-1AC03D172288}" type="pres">
      <dgm:prSet presAssocID="{545E05C9-CDC6-42BC-B4C6-FD506CA3BE84}" presName="pillarX" presStyleLbl="node1" presStyleIdx="4" presStyleCnt="5">
        <dgm:presLayoutVars>
          <dgm:bulletEnabled val="1"/>
        </dgm:presLayoutVars>
      </dgm:prSet>
      <dgm:spPr/>
      <dgm:t>
        <a:bodyPr/>
        <a:lstStyle/>
        <a:p>
          <a:endParaRPr lang="ru-RU"/>
        </a:p>
      </dgm:t>
    </dgm:pt>
    <dgm:pt modelId="{527766F6-4B56-4A74-97CD-C5B0E187A371}" type="pres">
      <dgm:prSet presAssocID="{85BFD1E3-9254-4784-B7FF-CB12E7694337}" presName="base" presStyleLbl="dkBgShp" presStyleIdx="1" presStyleCnt="2"/>
      <dgm:spPr/>
    </dgm:pt>
  </dgm:ptLst>
  <dgm:cxnLst>
    <dgm:cxn modelId="{02F04C8B-8F8B-4BFD-B6E7-6BDB8959BFE7}" srcId="{85BFD1E3-9254-4784-B7FF-CB12E7694337}" destId="{545E05C9-CDC6-42BC-B4C6-FD506CA3BE84}" srcOrd="4" destOrd="0" parTransId="{C6560504-F044-4E83-89E9-A538A5E38262}" sibTransId="{1F8AE3F4-EC47-4787-A037-1F3E9120F0F3}"/>
    <dgm:cxn modelId="{2122B526-C77E-4E17-9ECE-E94CA6ECDAA1}" type="presOf" srcId="{61A42142-D6EF-415F-9167-EF506795E16B}" destId="{147BF849-0C80-424A-B19B-82477C2DC954}" srcOrd="0" destOrd="0" presId="urn:microsoft.com/office/officeart/2005/8/layout/hList3"/>
    <dgm:cxn modelId="{FDEFE5C6-32B1-44D2-BF79-0E952073D4D6}" type="presOf" srcId="{12950929-DEF8-4E9C-BF69-5852CF02CDFA}" destId="{09E0726A-7950-4E37-BDE8-93F9435F7235}" srcOrd="0" destOrd="0" presId="urn:microsoft.com/office/officeart/2005/8/layout/hList3"/>
    <dgm:cxn modelId="{E2E5FFD7-3A69-4D6C-8BA8-69E1BE035EB4}" srcId="{85BFD1E3-9254-4784-B7FF-CB12E7694337}" destId="{12950929-DEF8-4E9C-BF69-5852CF02CDFA}" srcOrd="1" destOrd="0" parTransId="{4AF8D8FC-A40B-4797-827C-925CE3695867}" sibTransId="{AEA68319-82AF-412E-B0F0-68C3CDB8E264}"/>
    <dgm:cxn modelId="{019C6137-7DE6-47EF-9388-137E44C39291}" srcId="{85BFD1E3-9254-4784-B7FF-CB12E7694337}" destId="{5E2FCB21-16F8-40A9-84D7-8B6144163405}" srcOrd="3" destOrd="0" parTransId="{6803E044-7B36-480D-ACB1-2D432A743042}" sibTransId="{DEF4D3CB-7080-4BE6-8893-AFA2ADB5D226}"/>
    <dgm:cxn modelId="{138E351D-48DF-42EB-8B8B-FC2C2ADD6B1D}" type="presOf" srcId="{85BFD1E3-9254-4784-B7FF-CB12E7694337}" destId="{E24A34BD-FACE-48B3-9AA6-D4EF0DF68B2A}" srcOrd="0" destOrd="0" presId="urn:microsoft.com/office/officeart/2005/8/layout/hList3"/>
    <dgm:cxn modelId="{D958B5E2-B181-46BA-941B-98B591BA63E6}" type="presOf" srcId="{545E05C9-CDC6-42BC-B4C6-FD506CA3BE84}" destId="{6825E399-4D4B-49D7-8307-1AC03D172288}" srcOrd="0" destOrd="0" presId="urn:microsoft.com/office/officeart/2005/8/layout/hList3"/>
    <dgm:cxn modelId="{08981AED-A554-41EF-8C6A-861AF47546EA}" type="presOf" srcId="{59E9FE68-FBE9-40AF-A853-2E756C4DAB9F}" destId="{BDBDD817-4200-4F2F-920E-FFF55183BCFF}" srcOrd="0" destOrd="0" presId="urn:microsoft.com/office/officeart/2005/8/layout/hList3"/>
    <dgm:cxn modelId="{334CCDBF-F524-47C8-8805-AFE906D3F27B}" srcId="{61A42142-D6EF-415F-9167-EF506795E16B}" destId="{85BFD1E3-9254-4784-B7FF-CB12E7694337}" srcOrd="0" destOrd="0" parTransId="{D029175C-E00C-43A3-AC9F-1A5B5C22199F}" sibTransId="{BD88D54B-063E-4FAA-A083-46238D36369A}"/>
    <dgm:cxn modelId="{3BA169A2-3629-48A5-8F78-AA666BB37963}" srcId="{85BFD1E3-9254-4784-B7FF-CB12E7694337}" destId="{59E9FE68-FBE9-40AF-A853-2E756C4DAB9F}" srcOrd="0" destOrd="0" parTransId="{54ADC781-1F20-49FF-B191-E7606ED63757}" sibTransId="{10048E45-A9FB-4D1C-8E3D-DA80BC0D740F}"/>
    <dgm:cxn modelId="{24F62154-B733-4462-AEF8-BA885FB332D8}" type="presOf" srcId="{D322FBC1-18D6-414B-9A8F-19AA3515AF40}" destId="{48246ABC-C639-4C81-9B35-730EA5F93AED}" srcOrd="0" destOrd="0" presId="urn:microsoft.com/office/officeart/2005/8/layout/hList3"/>
    <dgm:cxn modelId="{FDEE0CA2-646C-43F3-B6C4-9410EE3067BB}" srcId="{85BFD1E3-9254-4784-B7FF-CB12E7694337}" destId="{D322FBC1-18D6-414B-9A8F-19AA3515AF40}" srcOrd="2" destOrd="0" parTransId="{DE8B2316-77C6-4D3E-9118-CC26A2084AAF}" sibTransId="{77A0EAB0-77B5-4D84-B467-83E2DE683A1E}"/>
    <dgm:cxn modelId="{6D4CFA4D-1DD6-43E3-AF22-1D8D676D0B1E}" type="presOf" srcId="{5E2FCB21-16F8-40A9-84D7-8B6144163405}" destId="{3EB5774F-97E6-4106-9082-18EAA3A2F2B6}" srcOrd="0" destOrd="0" presId="urn:microsoft.com/office/officeart/2005/8/layout/hList3"/>
    <dgm:cxn modelId="{A975083C-F292-4E12-AB08-9AA8C2D33F8F}" type="presParOf" srcId="{147BF849-0C80-424A-B19B-82477C2DC954}" destId="{E24A34BD-FACE-48B3-9AA6-D4EF0DF68B2A}" srcOrd="0" destOrd="0" presId="urn:microsoft.com/office/officeart/2005/8/layout/hList3"/>
    <dgm:cxn modelId="{127C1F56-751B-400B-B8C1-C43724328701}" type="presParOf" srcId="{147BF849-0C80-424A-B19B-82477C2DC954}" destId="{2676746D-C8DE-4D77-9938-028538F05FF9}" srcOrd="1" destOrd="0" presId="urn:microsoft.com/office/officeart/2005/8/layout/hList3"/>
    <dgm:cxn modelId="{7D8E4614-C97E-4718-B4EF-84FCB9188955}" type="presParOf" srcId="{2676746D-C8DE-4D77-9938-028538F05FF9}" destId="{BDBDD817-4200-4F2F-920E-FFF55183BCFF}" srcOrd="0" destOrd="0" presId="urn:microsoft.com/office/officeart/2005/8/layout/hList3"/>
    <dgm:cxn modelId="{2E65630C-599C-43CB-9533-566D9E60895A}" type="presParOf" srcId="{2676746D-C8DE-4D77-9938-028538F05FF9}" destId="{09E0726A-7950-4E37-BDE8-93F9435F7235}" srcOrd="1" destOrd="0" presId="urn:microsoft.com/office/officeart/2005/8/layout/hList3"/>
    <dgm:cxn modelId="{E068FE9C-FD3D-430D-B359-822606FE0D67}" type="presParOf" srcId="{2676746D-C8DE-4D77-9938-028538F05FF9}" destId="{48246ABC-C639-4C81-9B35-730EA5F93AED}" srcOrd="2" destOrd="0" presId="urn:microsoft.com/office/officeart/2005/8/layout/hList3"/>
    <dgm:cxn modelId="{E53A892D-8DC9-4BCD-8142-D74CFA0B8B10}" type="presParOf" srcId="{2676746D-C8DE-4D77-9938-028538F05FF9}" destId="{3EB5774F-97E6-4106-9082-18EAA3A2F2B6}" srcOrd="3" destOrd="0" presId="urn:microsoft.com/office/officeart/2005/8/layout/hList3"/>
    <dgm:cxn modelId="{C33B4381-69A3-4440-BDEB-D356F1894646}" type="presParOf" srcId="{2676746D-C8DE-4D77-9938-028538F05FF9}" destId="{6825E399-4D4B-49D7-8307-1AC03D172288}" srcOrd="4" destOrd="0" presId="urn:microsoft.com/office/officeart/2005/8/layout/hList3"/>
    <dgm:cxn modelId="{07471AAC-FA08-4D0E-B387-81A9AEF33E34}" type="presParOf" srcId="{147BF849-0C80-424A-B19B-82477C2DC954}" destId="{527766F6-4B56-4A74-97CD-C5B0E187A37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2A3AD-2980-4B24-90E4-8C8550D18494}" type="doc">
      <dgm:prSet loTypeId="urn:microsoft.com/office/officeart/2005/8/layout/arrow5" loCatId="process" qsTypeId="urn:microsoft.com/office/officeart/2005/8/quickstyle/simple1" qsCatId="simple" csTypeId="urn:microsoft.com/office/officeart/2005/8/colors/colorful1" csCatId="colorful" phldr="1"/>
      <dgm:spPr/>
      <dgm:t>
        <a:bodyPr/>
        <a:lstStyle/>
        <a:p>
          <a:endParaRPr lang="ru-RU"/>
        </a:p>
      </dgm:t>
    </dgm:pt>
    <dgm:pt modelId="{2F8165D8-76AD-423A-8A03-A6E9761156D2}">
      <dgm:prSet phldrT="[Текст]" custT="1"/>
      <dgm:spPr/>
      <dgm:t>
        <a:bodyPr/>
        <a:lstStyle/>
        <a:p>
          <a:r>
            <a:rPr lang="ru-RU" sz="2000" dirty="0" smtClean="0">
              <a:latin typeface="Times New Roman" pitchFamily="18" charset="0"/>
              <a:cs typeface="Times New Roman" pitchFamily="18" charset="0"/>
            </a:rPr>
            <a:t>Особенности организации каждого урока с  обучающимися с интеллектуальными нарушениями - проведение подвижных игр и физкультурных, ритмических упражнений, выполняемых под песенку.</a:t>
          </a:r>
          <a:endParaRPr lang="ru-RU" sz="2000" dirty="0">
            <a:latin typeface="Times New Roman" pitchFamily="18" charset="0"/>
            <a:cs typeface="Times New Roman" pitchFamily="18" charset="0"/>
          </a:endParaRPr>
        </a:p>
      </dgm:t>
    </dgm:pt>
    <dgm:pt modelId="{8C3C5399-E04A-4EE4-92F3-A9BDB8D2D363}" type="parTrans" cxnId="{644A5FF1-6D72-4005-96B0-B2494F60C0AE}">
      <dgm:prSet/>
      <dgm:spPr/>
      <dgm:t>
        <a:bodyPr/>
        <a:lstStyle/>
        <a:p>
          <a:endParaRPr lang="ru-RU"/>
        </a:p>
      </dgm:t>
    </dgm:pt>
    <dgm:pt modelId="{4240DC9B-DA62-4E8A-BF15-F51E95C77DB3}" type="sibTrans" cxnId="{644A5FF1-6D72-4005-96B0-B2494F60C0AE}">
      <dgm:prSet/>
      <dgm:spPr/>
      <dgm:t>
        <a:bodyPr/>
        <a:lstStyle/>
        <a:p>
          <a:endParaRPr lang="ru-RU"/>
        </a:p>
      </dgm:t>
    </dgm:pt>
    <dgm:pt modelId="{3D3212FA-3309-4251-91AB-ECDB538AE7FA}">
      <dgm:prSet phldrT="[Текст]" custT="1"/>
      <dgm:spPr/>
      <dgm:t>
        <a:bodyPr/>
        <a:lstStyle/>
        <a:p>
          <a:r>
            <a:rPr lang="ru-RU" sz="1900" dirty="0" smtClean="0">
              <a:latin typeface="Times New Roman" pitchFamily="18" charset="0"/>
              <a:cs typeface="Times New Roman" pitchFamily="18" charset="0"/>
            </a:rPr>
            <a:t>Недопустимо, чтобы обучающиеся с </a:t>
          </a:r>
          <a:r>
            <a:rPr lang="ru-RU" sz="1900" dirty="0" err="1" smtClean="0">
              <a:latin typeface="Times New Roman" pitchFamily="18" charset="0"/>
              <a:cs typeface="Times New Roman" pitchFamily="18" charset="0"/>
            </a:rPr>
            <a:t>интел-лектуальными</a:t>
          </a:r>
          <a:r>
            <a:rPr lang="ru-RU" sz="1900" dirty="0" smtClean="0">
              <a:latin typeface="Times New Roman" pitchFamily="18" charset="0"/>
              <a:cs typeface="Times New Roman" pitchFamily="18" charset="0"/>
            </a:rPr>
            <a:t> нарушениями    весь урок сидели за своими партами, как бы интересно ни было построено занятие. Двигательные упражнения и игры должны проводиться либо в середине урока, либо к </a:t>
          </a:r>
          <a:r>
            <a:rPr lang="ru-RU" sz="2000" dirty="0" smtClean="0">
              <a:latin typeface="Times New Roman" pitchFamily="18" charset="0"/>
              <a:cs typeface="Times New Roman" pitchFamily="18" charset="0"/>
            </a:rPr>
            <a:t>концу его.</a:t>
          </a:r>
          <a:endParaRPr lang="ru-RU" sz="2000" dirty="0">
            <a:latin typeface="Times New Roman" pitchFamily="18" charset="0"/>
            <a:cs typeface="Times New Roman" pitchFamily="18" charset="0"/>
          </a:endParaRPr>
        </a:p>
      </dgm:t>
    </dgm:pt>
    <dgm:pt modelId="{C7A5EDBF-F987-4F3B-B866-91FEBAD3AAD0}" type="parTrans" cxnId="{3BC566EB-8CC9-4C9B-A5F6-C175F82E79E5}">
      <dgm:prSet/>
      <dgm:spPr/>
      <dgm:t>
        <a:bodyPr/>
        <a:lstStyle/>
        <a:p>
          <a:endParaRPr lang="ru-RU"/>
        </a:p>
      </dgm:t>
    </dgm:pt>
    <dgm:pt modelId="{929F7F35-6FFB-4657-A807-ABAF96232578}" type="sibTrans" cxnId="{3BC566EB-8CC9-4C9B-A5F6-C175F82E79E5}">
      <dgm:prSet/>
      <dgm:spPr/>
      <dgm:t>
        <a:bodyPr/>
        <a:lstStyle/>
        <a:p>
          <a:endParaRPr lang="ru-RU"/>
        </a:p>
      </dgm:t>
    </dgm:pt>
    <dgm:pt modelId="{3EE7BCE9-E636-42B5-8453-2A0D9B4EC092}" type="pres">
      <dgm:prSet presAssocID="{FB92A3AD-2980-4B24-90E4-8C8550D18494}" presName="diagram" presStyleCnt="0">
        <dgm:presLayoutVars>
          <dgm:dir/>
          <dgm:resizeHandles val="exact"/>
        </dgm:presLayoutVars>
      </dgm:prSet>
      <dgm:spPr/>
      <dgm:t>
        <a:bodyPr/>
        <a:lstStyle/>
        <a:p>
          <a:endParaRPr lang="ru-RU"/>
        </a:p>
      </dgm:t>
    </dgm:pt>
    <dgm:pt modelId="{52B4208C-4791-46E8-B622-014743F3DB38}" type="pres">
      <dgm:prSet presAssocID="{2F8165D8-76AD-423A-8A03-A6E9761156D2}" presName="arrow" presStyleLbl="node1" presStyleIdx="0" presStyleCnt="2" custScaleX="129375" custRadScaleRad="96865" custRadScaleInc="10223">
        <dgm:presLayoutVars>
          <dgm:bulletEnabled val="1"/>
        </dgm:presLayoutVars>
      </dgm:prSet>
      <dgm:spPr/>
      <dgm:t>
        <a:bodyPr/>
        <a:lstStyle/>
        <a:p>
          <a:endParaRPr lang="ru-RU"/>
        </a:p>
      </dgm:t>
    </dgm:pt>
    <dgm:pt modelId="{7EF28C0B-D4A2-4E4C-B20F-7CCC7AEFF8D7}" type="pres">
      <dgm:prSet presAssocID="{3D3212FA-3309-4251-91AB-ECDB538AE7FA}" presName="arrow" presStyleLbl="node1" presStyleIdx="1" presStyleCnt="2" custScaleX="130448" custRadScaleRad="105065" custRadScaleInc="-9085">
        <dgm:presLayoutVars>
          <dgm:bulletEnabled val="1"/>
        </dgm:presLayoutVars>
      </dgm:prSet>
      <dgm:spPr/>
      <dgm:t>
        <a:bodyPr/>
        <a:lstStyle/>
        <a:p>
          <a:endParaRPr lang="ru-RU"/>
        </a:p>
      </dgm:t>
    </dgm:pt>
  </dgm:ptLst>
  <dgm:cxnLst>
    <dgm:cxn modelId="{7EE672E8-3B16-42AA-A656-275BC7F61432}" type="presOf" srcId="{2F8165D8-76AD-423A-8A03-A6E9761156D2}" destId="{52B4208C-4791-46E8-B622-014743F3DB38}" srcOrd="0" destOrd="0" presId="urn:microsoft.com/office/officeart/2005/8/layout/arrow5"/>
    <dgm:cxn modelId="{4278D669-A2A6-471C-9F3D-913D450CE576}" type="presOf" srcId="{3D3212FA-3309-4251-91AB-ECDB538AE7FA}" destId="{7EF28C0B-D4A2-4E4C-B20F-7CCC7AEFF8D7}" srcOrd="0" destOrd="0" presId="urn:microsoft.com/office/officeart/2005/8/layout/arrow5"/>
    <dgm:cxn modelId="{644A5FF1-6D72-4005-96B0-B2494F60C0AE}" srcId="{FB92A3AD-2980-4B24-90E4-8C8550D18494}" destId="{2F8165D8-76AD-423A-8A03-A6E9761156D2}" srcOrd="0" destOrd="0" parTransId="{8C3C5399-E04A-4EE4-92F3-A9BDB8D2D363}" sibTransId="{4240DC9B-DA62-4E8A-BF15-F51E95C77DB3}"/>
    <dgm:cxn modelId="{361C1671-7D47-46BB-BE9A-4CA57C7454B7}" type="presOf" srcId="{FB92A3AD-2980-4B24-90E4-8C8550D18494}" destId="{3EE7BCE9-E636-42B5-8453-2A0D9B4EC092}" srcOrd="0" destOrd="0" presId="urn:microsoft.com/office/officeart/2005/8/layout/arrow5"/>
    <dgm:cxn modelId="{3BC566EB-8CC9-4C9B-A5F6-C175F82E79E5}" srcId="{FB92A3AD-2980-4B24-90E4-8C8550D18494}" destId="{3D3212FA-3309-4251-91AB-ECDB538AE7FA}" srcOrd="1" destOrd="0" parTransId="{C7A5EDBF-F987-4F3B-B866-91FEBAD3AAD0}" sibTransId="{929F7F35-6FFB-4657-A807-ABAF96232578}"/>
    <dgm:cxn modelId="{F2295369-907D-42DC-B8B7-3E911B72CC9A}" type="presParOf" srcId="{3EE7BCE9-E636-42B5-8453-2A0D9B4EC092}" destId="{52B4208C-4791-46E8-B622-014743F3DB38}" srcOrd="0" destOrd="0" presId="urn:microsoft.com/office/officeart/2005/8/layout/arrow5"/>
    <dgm:cxn modelId="{7A46FDA5-3ED6-43FA-9A9C-E0C2337BEC75}" type="presParOf" srcId="{3EE7BCE9-E636-42B5-8453-2A0D9B4EC092}" destId="{7EF28C0B-D4A2-4E4C-B20F-7CCC7AEFF8D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F9FF9C-26B1-4346-A8FA-54C85EB728C9}" type="doc">
      <dgm:prSet loTypeId="urn:microsoft.com/office/officeart/2008/layout/PictureStrips" loCatId="picture" qsTypeId="urn:microsoft.com/office/officeart/2005/8/quickstyle/simple5" qsCatId="simple" csTypeId="urn:microsoft.com/office/officeart/2005/8/colors/accent2_1" csCatId="accent2" phldr="1"/>
      <dgm:spPr/>
      <dgm:t>
        <a:bodyPr/>
        <a:lstStyle/>
        <a:p>
          <a:endParaRPr lang="ru-RU"/>
        </a:p>
      </dgm:t>
    </dgm:pt>
    <dgm:pt modelId="{35734F6C-2B40-48AE-ADC5-C2B1E825D6CF}">
      <dgm:prSet phldrT="[Текст]" custT="1"/>
      <dgm:spPr/>
      <dgm:t>
        <a:bodyPr/>
        <a:lstStyle/>
        <a:p>
          <a:r>
            <a:rPr lang="ru-RU" sz="1600" dirty="0" smtClean="0"/>
            <a:t>Использование игровой формы</a:t>
          </a:r>
          <a:endParaRPr lang="ru-RU" sz="1600" dirty="0"/>
        </a:p>
      </dgm:t>
    </dgm:pt>
    <dgm:pt modelId="{2C269356-9978-464F-B97A-82DA1BA57788}" type="parTrans" cxnId="{F1DBE84B-293D-48ED-A0A2-EEF4DA035961}">
      <dgm:prSet/>
      <dgm:spPr/>
      <dgm:t>
        <a:bodyPr/>
        <a:lstStyle/>
        <a:p>
          <a:endParaRPr lang="ru-RU"/>
        </a:p>
      </dgm:t>
    </dgm:pt>
    <dgm:pt modelId="{1529E8E1-F5CC-4774-975C-D5BCFF4102D6}" type="sibTrans" cxnId="{F1DBE84B-293D-48ED-A0A2-EEF4DA035961}">
      <dgm:prSet/>
      <dgm:spPr/>
      <dgm:t>
        <a:bodyPr/>
        <a:lstStyle/>
        <a:p>
          <a:endParaRPr lang="ru-RU"/>
        </a:p>
      </dgm:t>
    </dgm:pt>
    <dgm:pt modelId="{A56D9DD0-6AD9-4AC6-AFC2-7E01CC72C824}">
      <dgm:prSet phldrT="[Текст]" custT="1"/>
      <dgm:spPr/>
      <dgm:t>
        <a:bodyPr/>
        <a:lstStyle/>
        <a:p>
          <a:r>
            <a:rPr lang="ru-RU" sz="1600" dirty="0" smtClean="0"/>
            <a:t>Детальное расчленение материала на простейшие элементы</a:t>
          </a:r>
          <a:endParaRPr lang="ru-RU" sz="1600" dirty="0"/>
        </a:p>
      </dgm:t>
    </dgm:pt>
    <dgm:pt modelId="{306A9A71-2582-411E-887F-FC779B5EB7A1}" type="parTrans" cxnId="{E006CA57-620C-423B-8FB0-A990B5CD5B56}">
      <dgm:prSet/>
      <dgm:spPr/>
      <dgm:t>
        <a:bodyPr/>
        <a:lstStyle/>
        <a:p>
          <a:endParaRPr lang="ru-RU"/>
        </a:p>
      </dgm:t>
    </dgm:pt>
    <dgm:pt modelId="{FDBCC8B0-ABA4-4F83-8AFA-79B08F69AE2C}" type="sibTrans" cxnId="{E006CA57-620C-423B-8FB0-A990B5CD5B56}">
      <dgm:prSet/>
      <dgm:spPr/>
      <dgm:t>
        <a:bodyPr/>
        <a:lstStyle/>
        <a:p>
          <a:endParaRPr lang="ru-RU"/>
        </a:p>
      </dgm:t>
    </dgm:pt>
    <dgm:pt modelId="{9FAF40F1-BFF3-4C3F-B25A-B216295D19F6}">
      <dgm:prSet phldrT="[Текст]" custT="1"/>
      <dgm:spPr/>
      <dgm:t>
        <a:bodyPr/>
        <a:lstStyle/>
        <a:p>
          <a:r>
            <a:rPr lang="ru-RU" sz="1600" dirty="0" smtClean="0"/>
            <a:t>Использование эмоций</a:t>
          </a:r>
          <a:endParaRPr lang="ru-RU" sz="1600" dirty="0"/>
        </a:p>
      </dgm:t>
    </dgm:pt>
    <dgm:pt modelId="{FD1C27D2-94B0-47B2-BBC2-256F39BF4056}" type="parTrans" cxnId="{72223D56-A3D3-4645-A10F-CE4AFD9372F1}">
      <dgm:prSet/>
      <dgm:spPr/>
      <dgm:t>
        <a:bodyPr/>
        <a:lstStyle/>
        <a:p>
          <a:endParaRPr lang="ru-RU"/>
        </a:p>
      </dgm:t>
    </dgm:pt>
    <dgm:pt modelId="{4BABD71C-A1B4-4AF3-807C-ED9A5C528E3F}" type="sibTrans" cxnId="{72223D56-A3D3-4645-A10F-CE4AFD9372F1}">
      <dgm:prSet/>
      <dgm:spPr/>
      <dgm:t>
        <a:bodyPr/>
        <a:lstStyle/>
        <a:p>
          <a:endParaRPr lang="ru-RU"/>
        </a:p>
      </dgm:t>
    </dgm:pt>
    <dgm:pt modelId="{F4CFBC6E-544F-457C-BFD6-63085F029C6B}">
      <dgm:prSet phldrT="[Текст]" custT="1"/>
      <dgm:spPr/>
      <dgm:t>
        <a:bodyPr/>
        <a:lstStyle/>
        <a:p>
          <a:r>
            <a:rPr lang="ru-RU" sz="1600" dirty="0" smtClean="0"/>
            <a:t>Постепенное усложнение самостоятельных действий</a:t>
          </a:r>
          <a:endParaRPr lang="ru-RU" sz="1600" dirty="0"/>
        </a:p>
      </dgm:t>
    </dgm:pt>
    <dgm:pt modelId="{2996C57C-184C-44C6-B05C-736BEEF3F6BC}" type="parTrans" cxnId="{78C283FC-009D-4489-9DFF-433EDA07CCA5}">
      <dgm:prSet/>
      <dgm:spPr/>
      <dgm:t>
        <a:bodyPr/>
        <a:lstStyle/>
        <a:p>
          <a:endParaRPr lang="ru-RU"/>
        </a:p>
      </dgm:t>
    </dgm:pt>
    <dgm:pt modelId="{7C687575-2D5F-4B67-9D76-D7FC25F69956}" type="sibTrans" cxnId="{78C283FC-009D-4489-9DFF-433EDA07CCA5}">
      <dgm:prSet/>
      <dgm:spPr/>
      <dgm:t>
        <a:bodyPr/>
        <a:lstStyle/>
        <a:p>
          <a:endParaRPr lang="ru-RU"/>
        </a:p>
      </dgm:t>
    </dgm:pt>
    <dgm:pt modelId="{F6C0B5D0-F6B2-4BCE-9A94-8CDB632316D3}">
      <dgm:prSet phldrT="[Текст]" custT="1"/>
      <dgm:spPr/>
      <dgm:t>
        <a:bodyPr/>
        <a:lstStyle/>
        <a:p>
          <a:r>
            <a:rPr lang="ru-RU" sz="1600" dirty="0" smtClean="0"/>
            <a:t>Использование подражательности</a:t>
          </a:r>
          <a:endParaRPr lang="ru-RU" sz="1600" dirty="0"/>
        </a:p>
      </dgm:t>
    </dgm:pt>
    <dgm:pt modelId="{10358559-5D89-4A7E-8441-8CFF155C31F9}" type="parTrans" cxnId="{C04056CA-167D-454A-B11F-D51B30A9DFFB}">
      <dgm:prSet/>
      <dgm:spPr/>
      <dgm:t>
        <a:bodyPr/>
        <a:lstStyle/>
        <a:p>
          <a:endParaRPr lang="ru-RU"/>
        </a:p>
      </dgm:t>
    </dgm:pt>
    <dgm:pt modelId="{F167A62A-AEC5-4252-AD1F-29DF8E28479C}" type="sibTrans" cxnId="{C04056CA-167D-454A-B11F-D51B30A9DFFB}">
      <dgm:prSet/>
      <dgm:spPr/>
      <dgm:t>
        <a:bodyPr/>
        <a:lstStyle/>
        <a:p>
          <a:endParaRPr lang="ru-RU"/>
        </a:p>
      </dgm:t>
    </dgm:pt>
    <dgm:pt modelId="{8421218F-805F-4EE1-ADB9-80D1FA61E029}">
      <dgm:prSet phldrT="[Текст]" custT="1"/>
      <dgm:spPr/>
      <dgm:t>
        <a:bodyPr/>
        <a:lstStyle/>
        <a:p>
          <a:r>
            <a:rPr lang="ru-RU" sz="1600" dirty="0" smtClean="0"/>
            <a:t>Предметно-действенное обучение</a:t>
          </a:r>
          <a:endParaRPr lang="ru-RU" sz="1600" dirty="0"/>
        </a:p>
      </dgm:t>
    </dgm:pt>
    <dgm:pt modelId="{64F4F4A6-EE91-414C-98AB-877D57F5696D}" type="parTrans" cxnId="{D4DD2DFF-C4A6-4AAA-A4CC-114D00AABA75}">
      <dgm:prSet/>
      <dgm:spPr/>
      <dgm:t>
        <a:bodyPr/>
        <a:lstStyle/>
        <a:p>
          <a:endParaRPr lang="ru-RU"/>
        </a:p>
      </dgm:t>
    </dgm:pt>
    <dgm:pt modelId="{03D08ED8-594E-4CB7-A229-EA883F9BF1C0}" type="sibTrans" cxnId="{D4DD2DFF-C4A6-4AAA-A4CC-114D00AABA75}">
      <dgm:prSet/>
      <dgm:spPr/>
      <dgm:t>
        <a:bodyPr/>
        <a:lstStyle/>
        <a:p>
          <a:endParaRPr lang="ru-RU"/>
        </a:p>
      </dgm:t>
    </dgm:pt>
    <dgm:pt modelId="{2C7A21C6-6456-447A-BEBF-D6376F0026B7}">
      <dgm:prSet phldrT="[Текст]" custT="1"/>
      <dgm:spPr/>
      <dgm:t>
        <a:bodyPr/>
        <a:lstStyle/>
        <a:p>
          <a:r>
            <a:rPr lang="ru-RU" sz="1600" dirty="0" smtClean="0"/>
            <a:t>Большая повторяемость материала</a:t>
          </a:r>
          <a:endParaRPr lang="ru-RU" sz="1600" dirty="0"/>
        </a:p>
      </dgm:t>
    </dgm:pt>
    <dgm:pt modelId="{757D1DD0-137E-41D5-96C3-503C055A43D2}" type="parTrans" cxnId="{2A9F0ECA-457D-4B6E-BD6F-0A209224606C}">
      <dgm:prSet/>
      <dgm:spPr/>
      <dgm:t>
        <a:bodyPr/>
        <a:lstStyle/>
        <a:p>
          <a:endParaRPr lang="ru-RU"/>
        </a:p>
      </dgm:t>
    </dgm:pt>
    <dgm:pt modelId="{3797E0F1-5C31-44DE-BCF9-1DF49454C3B2}" type="sibTrans" cxnId="{2A9F0ECA-457D-4B6E-BD6F-0A209224606C}">
      <dgm:prSet/>
      <dgm:spPr/>
      <dgm:t>
        <a:bodyPr/>
        <a:lstStyle/>
        <a:p>
          <a:endParaRPr lang="ru-RU"/>
        </a:p>
      </dgm:t>
    </dgm:pt>
    <dgm:pt modelId="{E3FFDAD5-6207-42CF-97FE-82A8362A7014}">
      <dgm:prSet phldrT="[Текст]" custT="1"/>
      <dgm:spPr/>
      <dgm:t>
        <a:bodyPr/>
        <a:lstStyle/>
        <a:p>
          <a:r>
            <a:rPr lang="ru-RU" sz="1600" dirty="0" smtClean="0"/>
            <a:t>Частая смена видов деятельности</a:t>
          </a:r>
          <a:endParaRPr lang="ru-RU" sz="1600" dirty="0"/>
        </a:p>
      </dgm:t>
    </dgm:pt>
    <dgm:pt modelId="{7532A873-C74E-42DE-9BA3-F877AAFC9E2D}" type="parTrans" cxnId="{F0D71F6E-0D8D-4D77-826A-BD44CDAEDF71}">
      <dgm:prSet/>
      <dgm:spPr/>
      <dgm:t>
        <a:bodyPr/>
        <a:lstStyle/>
        <a:p>
          <a:endParaRPr lang="ru-RU"/>
        </a:p>
      </dgm:t>
    </dgm:pt>
    <dgm:pt modelId="{8ED336D7-96A3-40CB-B424-AE1AA33E6C6F}" type="sibTrans" cxnId="{F0D71F6E-0D8D-4D77-826A-BD44CDAEDF71}">
      <dgm:prSet/>
      <dgm:spPr/>
      <dgm:t>
        <a:bodyPr/>
        <a:lstStyle/>
        <a:p>
          <a:endParaRPr lang="ru-RU"/>
        </a:p>
      </dgm:t>
    </dgm:pt>
    <dgm:pt modelId="{6D4F9769-60A4-410A-A819-D9B02BFCDEB8}">
      <dgm:prSet phldrT="[Текст]" custT="1"/>
      <dgm:spPr/>
      <dgm:t>
        <a:bodyPr/>
        <a:lstStyle/>
        <a:p>
          <a:r>
            <a:rPr lang="ru-RU" sz="1600" dirty="0" smtClean="0"/>
            <a:t>Индивидуальная и дифференцированная работа</a:t>
          </a:r>
          <a:endParaRPr lang="ru-RU" sz="1600" dirty="0"/>
        </a:p>
      </dgm:t>
    </dgm:pt>
    <dgm:pt modelId="{250B9D5F-DCBF-4E29-AF67-7F6607D999B6}" type="parTrans" cxnId="{79A2695B-DD8A-4D86-A526-0A6EB1513B37}">
      <dgm:prSet/>
      <dgm:spPr/>
      <dgm:t>
        <a:bodyPr/>
        <a:lstStyle/>
        <a:p>
          <a:endParaRPr lang="ru-RU"/>
        </a:p>
      </dgm:t>
    </dgm:pt>
    <dgm:pt modelId="{503B6909-D3C2-4394-8268-81A2F22D8812}" type="sibTrans" cxnId="{79A2695B-DD8A-4D86-A526-0A6EB1513B37}">
      <dgm:prSet/>
      <dgm:spPr/>
      <dgm:t>
        <a:bodyPr/>
        <a:lstStyle/>
        <a:p>
          <a:endParaRPr lang="ru-RU"/>
        </a:p>
      </dgm:t>
    </dgm:pt>
    <dgm:pt modelId="{09807B58-83CD-4355-82DB-D5F1769CDD3A}" type="pres">
      <dgm:prSet presAssocID="{FFF9FF9C-26B1-4346-A8FA-54C85EB728C9}" presName="Name0" presStyleCnt="0">
        <dgm:presLayoutVars>
          <dgm:dir/>
          <dgm:resizeHandles val="exact"/>
        </dgm:presLayoutVars>
      </dgm:prSet>
      <dgm:spPr/>
      <dgm:t>
        <a:bodyPr/>
        <a:lstStyle/>
        <a:p>
          <a:endParaRPr lang="ru-RU"/>
        </a:p>
      </dgm:t>
    </dgm:pt>
    <dgm:pt modelId="{538E29A2-7059-431B-B3D6-D69D763DEFCB}" type="pres">
      <dgm:prSet presAssocID="{35734F6C-2B40-48AE-ADC5-C2B1E825D6CF}" presName="composite" presStyleCnt="0"/>
      <dgm:spPr/>
    </dgm:pt>
    <dgm:pt modelId="{A91C18E0-0C5C-4CBE-BDC8-897A868E4A26}" type="pres">
      <dgm:prSet presAssocID="{35734F6C-2B40-48AE-ADC5-C2B1E825D6CF}" presName="rect1" presStyleLbl="trAlignAcc1" presStyleIdx="0" presStyleCnt="9" custScaleY="172728">
        <dgm:presLayoutVars>
          <dgm:bulletEnabled val="1"/>
        </dgm:presLayoutVars>
      </dgm:prSet>
      <dgm:spPr/>
      <dgm:t>
        <a:bodyPr/>
        <a:lstStyle/>
        <a:p>
          <a:endParaRPr lang="ru-RU"/>
        </a:p>
      </dgm:t>
    </dgm:pt>
    <dgm:pt modelId="{CFDFE074-ED74-490C-B3E0-42CE046334E0}" type="pres">
      <dgm:prSet presAssocID="{35734F6C-2B40-48AE-ADC5-C2B1E825D6CF}" presName="rect2"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82137505-E809-434F-B0A1-D1E60FE6FF34}" type="pres">
      <dgm:prSet presAssocID="{1529E8E1-F5CC-4774-975C-D5BCFF4102D6}" presName="sibTrans" presStyleCnt="0"/>
      <dgm:spPr/>
    </dgm:pt>
    <dgm:pt modelId="{E6CA2B72-0B3E-4B05-98E4-8C42DF135549}" type="pres">
      <dgm:prSet presAssocID="{A56D9DD0-6AD9-4AC6-AFC2-7E01CC72C824}" presName="composite" presStyleCnt="0"/>
      <dgm:spPr/>
    </dgm:pt>
    <dgm:pt modelId="{F0876E1A-D8F2-468E-9184-63A03B29950C}" type="pres">
      <dgm:prSet presAssocID="{A56D9DD0-6AD9-4AC6-AFC2-7E01CC72C824}" presName="rect1" presStyleLbl="trAlignAcc1" presStyleIdx="1" presStyleCnt="9" custScaleY="172728">
        <dgm:presLayoutVars>
          <dgm:bulletEnabled val="1"/>
        </dgm:presLayoutVars>
      </dgm:prSet>
      <dgm:spPr/>
      <dgm:t>
        <a:bodyPr/>
        <a:lstStyle/>
        <a:p>
          <a:endParaRPr lang="ru-RU"/>
        </a:p>
      </dgm:t>
    </dgm:pt>
    <dgm:pt modelId="{8783CD92-66D0-480A-87E2-A60FFBF9829A}" type="pres">
      <dgm:prSet presAssocID="{A56D9DD0-6AD9-4AC6-AFC2-7E01CC72C824}" presName="rect2" presStyleLbl="fg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EDCEEA62-42D1-4BCE-A587-D9FE20599E1E}" type="pres">
      <dgm:prSet presAssocID="{FDBCC8B0-ABA4-4F83-8AFA-79B08F69AE2C}" presName="sibTrans" presStyleCnt="0"/>
      <dgm:spPr/>
    </dgm:pt>
    <dgm:pt modelId="{6C9A4934-3409-4324-8BB2-F42BBEB0161B}" type="pres">
      <dgm:prSet presAssocID="{9FAF40F1-BFF3-4C3F-B25A-B216295D19F6}" presName="composite" presStyleCnt="0"/>
      <dgm:spPr/>
    </dgm:pt>
    <dgm:pt modelId="{24FB01E4-6D16-433D-85F2-600FCC291724}" type="pres">
      <dgm:prSet presAssocID="{9FAF40F1-BFF3-4C3F-B25A-B216295D19F6}" presName="rect1" presStyleLbl="trAlignAcc1" presStyleIdx="2" presStyleCnt="9" custScaleY="172728">
        <dgm:presLayoutVars>
          <dgm:bulletEnabled val="1"/>
        </dgm:presLayoutVars>
      </dgm:prSet>
      <dgm:spPr/>
      <dgm:t>
        <a:bodyPr/>
        <a:lstStyle/>
        <a:p>
          <a:endParaRPr lang="ru-RU"/>
        </a:p>
      </dgm:t>
    </dgm:pt>
    <dgm:pt modelId="{D8D3FCD8-FDBF-4DC0-AFD2-BA030FA7034B}" type="pres">
      <dgm:prSet presAssocID="{9FAF40F1-BFF3-4C3F-B25A-B216295D19F6}" presName="rect2" presStyleLbl="fg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t>
        <a:bodyPr/>
        <a:lstStyle/>
        <a:p>
          <a:endParaRPr lang="ru-RU"/>
        </a:p>
      </dgm:t>
    </dgm:pt>
    <dgm:pt modelId="{94994BDA-479F-47C1-8733-364737EE69D0}" type="pres">
      <dgm:prSet presAssocID="{4BABD71C-A1B4-4AF3-807C-ED9A5C528E3F}" presName="sibTrans" presStyleCnt="0"/>
      <dgm:spPr/>
    </dgm:pt>
    <dgm:pt modelId="{C4B96538-0CB9-4AF2-A75B-E6FA43FCBFBC}" type="pres">
      <dgm:prSet presAssocID="{F6C0B5D0-F6B2-4BCE-9A94-8CDB632316D3}" presName="composite" presStyleCnt="0"/>
      <dgm:spPr/>
    </dgm:pt>
    <dgm:pt modelId="{F298E9E4-E280-4BB5-8A17-DC824D7C019D}" type="pres">
      <dgm:prSet presAssocID="{F6C0B5D0-F6B2-4BCE-9A94-8CDB632316D3}" presName="rect1" presStyleLbl="trAlignAcc1" presStyleIdx="3" presStyleCnt="9" custScaleY="172728">
        <dgm:presLayoutVars>
          <dgm:bulletEnabled val="1"/>
        </dgm:presLayoutVars>
      </dgm:prSet>
      <dgm:spPr/>
      <dgm:t>
        <a:bodyPr/>
        <a:lstStyle/>
        <a:p>
          <a:endParaRPr lang="ru-RU"/>
        </a:p>
      </dgm:t>
    </dgm:pt>
    <dgm:pt modelId="{FC6BD483-469B-43C7-8E10-7DD0D9DE67DF}" type="pres">
      <dgm:prSet presAssocID="{F6C0B5D0-F6B2-4BCE-9A94-8CDB632316D3}" presName="rect2" presStyleLbl="fg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t>
        <a:bodyPr/>
        <a:lstStyle/>
        <a:p>
          <a:endParaRPr lang="ru-RU"/>
        </a:p>
      </dgm:t>
    </dgm:pt>
    <dgm:pt modelId="{A3069593-FE4B-417A-8260-A47B0522A853}" type="pres">
      <dgm:prSet presAssocID="{F167A62A-AEC5-4252-AD1F-29DF8E28479C}" presName="sibTrans" presStyleCnt="0"/>
      <dgm:spPr/>
    </dgm:pt>
    <dgm:pt modelId="{AE9AD63D-D990-48C5-9F46-E5216E9CF39D}" type="pres">
      <dgm:prSet presAssocID="{8421218F-805F-4EE1-ADB9-80D1FA61E029}" presName="composite" presStyleCnt="0"/>
      <dgm:spPr/>
    </dgm:pt>
    <dgm:pt modelId="{8F0217A5-A4FB-44FA-B99A-C563221FED43}" type="pres">
      <dgm:prSet presAssocID="{8421218F-805F-4EE1-ADB9-80D1FA61E029}" presName="rect1" presStyleLbl="trAlignAcc1" presStyleIdx="4" presStyleCnt="9" custScaleY="172728">
        <dgm:presLayoutVars>
          <dgm:bulletEnabled val="1"/>
        </dgm:presLayoutVars>
      </dgm:prSet>
      <dgm:spPr/>
      <dgm:t>
        <a:bodyPr/>
        <a:lstStyle/>
        <a:p>
          <a:endParaRPr lang="ru-RU"/>
        </a:p>
      </dgm:t>
    </dgm:pt>
    <dgm:pt modelId="{CE0821CD-5617-4D3E-AF63-51E16E4B3D95}" type="pres">
      <dgm:prSet presAssocID="{8421218F-805F-4EE1-ADB9-80D1FA61E029}" presName="rect2" presStyleLbl="f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dgm:spPr>
    </dgm:pt>
    <dgm:pt modelId="{04FDABFD-82ED-4465-9AD2-121B944FBC13}" type="pres">
      <dgm:prSet presAssocID="{03D08ED8-594E-4CB7-A229-EA883F9BF1C0}" presName="sibTrans" presStyleCnt="0"/>
      <dgm:spPr/>
    </dgm:pt>
    <dgm:pt modelId="{7E911162-93B8-43B1-B884-DE8645DE9E8F}" type="pres">
      <dgm:prSet presAssocID="{F4CFBC6E-544F-457C-BFD6-63085F029C6B}" presName="composite" presStyleCnt="0"/>
      <dgm:spPr/>
    </dgm:pt>
    <dgm:pt modelId="{3F8E3EF0-580C-40EF-ADC4-E8D314705A51}" type="pres">
      <dgm:prSet presAssocID="{F4CFBC6E-544F-457C-BFD6-63085F029C6B}" presName="rect1" presStyleLbl="trAlignAcc1" presStyleIdx="5" presStyleCnt="9" custScaleY="172728">
        <dgm:presLayoutVars>
          <dgm:bulletEnabled val="1"/>
        </dgm:presLayoutVars>
      </dgm:prSet>
      <dgm:spPr/>
      <dgm:t>
        <a:bodyPr/>
        <a:lstStyle/>
        <a:p>
          <a:endParaRPr lang="ru-RU"/>
        </a:p>
      </dgm:t>
    </dgm:pt>
    <dgm:pt modelId="{22A03DCE-B966-4D47-B56B-7B74F3329B37}" type="pres">
      <dgm:prSet presAssocID="{F4CFBC6E-544F-457C-BFD6-63085F029C6B}" presName="rect2" presStyleLbl="fg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63000" r="-63000"/>
          </a:stretch>
        </a:blipFill>
      </dgm:spPr>
    </dgm:pt>
    <dgm:pt modelId="{B41C910C-24B8-416E-B749-EB1D52CE821E}" type="pres">
      <dgm:prSet presAssocID="{7C687575-2D5F-4B67-9D76-D7FC25F69956}" presName="sibTrans" presStyleCnt="0"/>
      <dgm:spPr/>
    </dgm:pt>
    <dgm:pt modelId="{D3690448-12A7-4E0C-BB70-EC6C37F43652}" type="pres">
      <dgm:prSet presAssocID="{E3FFDAD5-6207-42CF-97FE-82A8362A7014}" presName="composite" presStyleCnt="0"/>
      <dgm:spPr/>
    </dgm:pt>
    <dgm:pt modelId="{81519BEB-60F3-4218-95EA-61947B621AC2}" type="pres">
      <dgm:prSet presAssocID="{E3FFDAD5-6207-42CF-97FE-82A8362A7014}" presName="rect1" presStyleLbl="trAlignAcc1" presStyleIdx="6" presStyleCnt="9" custScaleY="172728">
        <dgm:presLayoutVars>
          <dgm:bulletEnabled val="1"/>
        </dgm:presLayoutVars>
      </dgm:prSet>
      <dgm:spPr/>
      <dgm:t>
        <a:bodyPr/>
        <a:lstStyle/>
        <a:p>
          <a:endParaRPr lang="ru-RU"/>
        </a:p>
      </dgm:t>
    </dgm:pt>
    <dgm:pt modelId="{D7204B5E-CAE5-4CDB-9A9E-0EFA0B0F09FA}" type="pres">
      <dgm:prSet presAssocID="{E3FFDAD5-6207-42CF-97FE-82A8362A7014}" presName="rect2" presStyleLbl="f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dgm:spPr>
      <dgm:t>
        <a:bodyPr/>
        <a:lstStyle/>
        <a:p>
          <a:endParaRPr lang="ru-RU"/>
        </a:p>
      </dgm:t>
    </dgm:pt>
    <dgm:pt modelId="{016429EB-2EAF-4B75-84F2-75D49F28EB30}" type="pres">
      <dgm:prSet presAssocID="{8ED336D7-96A3-40CB-B424-AE1AA33E6C6F}" presName="sibTrans" presStyleCnt="0"/>
      <dgm:spPr/>
    </dgm:pt>
    <dgm:pt modelId="{B862C977-E101-4201-AF67-F8A958745047}" type="pres">
      <dgm:prSet presAssocID="{2C7A21C6-6456-447A-BEBF-D6376F0026B7}" presName="composite" presStyleCnt="0"/>
      <dgm:spPr/>
    </dgm:pt>
    <dgm:pt modelId="{95DC1115-CF35-4023-8404-B0551888AAD7}" type="pres">
      <dgm:prSet presAssocID="{2C7A21C6-6456-447A-BEBF-D6376F0026B7}" presName="rect1" presStyleLbl="trAlignAcc1" presStyleIdx="7" presStyleCnt="9" custScaleY="172728">
        <dgm:presLayoutVars>
          <dgm:bulletEnabled val="1"/>
        </dgm:presLayoutVars>
      </dgm:prSet>
      <dgm:spPr/>
      <dgm:t>
        <a:bodyPr/>
        <a:lstStyle/>
        <a:p>
          <a:endParaRPr lang="ru-RU"/>
        </a:p>
      </dgm:t>
    </dgm:pt>
    <dgm:pt modelId="{1F380268-276B-4FA1-A831-73D3C66599E5}" type="pres">
      <dgm:prSet presAssocID="{2C7A21C6-6456-447A-BEBF-D6376F0026B7}" presName="rect2" presStyleLbl="fg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t="-3000" b="-3000"/>
          </a:stretch>
        </a:blipFill>
      </dgm:spPr>
      <dgm:t>
        <a:bodyPr/>
        <a:lstStyle/>
        <a:p>
          <a:endParaRPr lang="ru-RU"/>
        </a:p>
      </dgm:t>
    </dgm:pt>
    <dgm:pt modelId="{0973BF5D-D8AF-4C67-92F0-2F02750B3BFD}" type="pres">
      <dgm:prSet presAssocID="{3797E0F1-5C31-44DE-BCF9-1DF49454C3B2}" presName="sibTrans" presStyleCnt="0"/>
      <dgm:spPr/>
    </dgm:pt>
    <dgm:pt modelId="{BFF23E4C-BB9C-4E4B-AE0C-7E73EDF8FC3F}" type="pres">
      <dgm:prSet presAssocID="{6D4F9769-60A4-410A-A819-D9B02BFCDEB8}" presName="composite" presStyleCnt="0"/>
      <dgm:spPr/>
    </dgm:pt>
    <dgm:pt modelId="{FC9EC631-C2D4-49C1-85C1-6184AB2AA272}" type="pres">
      <dgm:prSet presAssocID="{6D4F9769-60A4-410A-A819-D9B02BFCDEB8}" presName="rect1" presStyleLbl="trAlignAcc1" presStyleIdx="8" presStyleCnt="9" custScaleY="172728">
        <dgm:presLayoutVars>
          <dgm:bulletEnabled val="1"/>
        </dgm:presLayoutVars>
      </dgm:prSet>
      <dgm:spPr/>
      <dgm:t>
        <a:bodyPr/>
        <a:lstStyle/>
        <a:p>
          <a:endParaRPr lang="ru-RU"/>
        </a:p>
      </dgm:t>
    </dgm:pt>
    <dgm:pt modelId="{B119D827-C6A1-482E-91FD-EEE471C0E1C6}" type="pres">
      <dgm:prSet presAssocID="{6D4F9769-60A4-410A-A819-D9B02BFCDEB8}" presName="rect2" presStyleLbl="fg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58000" r="-58000"/>
          </a:stretch>
        </a:blipFill>
      </dgm:spPr>
    </dgm:pt>
  </dgm:ptLst>
  <dgm:cxnLst>
    <dgm:cxn modelId="{74456F53-9485-4378-A36C-7E4FC02D8D64}" type="presOf" srcId="{8421218F-805F-4EE1-ADB9-80D1FA61E029}" destId="{8F0217A5-A4FB-44FA-B99A-C563221FED43}" srcOrd="0" destOrd="0" presId="urn:microsoft.com/office/officeart/2008/layout/PictureStrips"/>
    <dgm:cxn modelId="{78C283FC-009D-4489-9DFF-433EDA07CCA5}" srcId="{FFF9FF9C-26B1-4346-A8FA-54C85EB728C9}" destId="{F4CFBC6E-544F-457C-BFD6-63085F029C6B}" srcOrd="5" destOrd="0" parTransId="{2996C57C-184C-44C6-B05C-736BEEF3F6BC}" sibTransId="{7C687575-2D5F-4B67-9D76-D7FC25F69956}"/>
    <dgm:cxn modelId="{2E40529E-7D0C-4D13-B0AB-3298C53B291B}" type="presOf" srcId="{E3FFDAD5-6207-42CF-97FE-82A8362A7014}" destId="{81519BEB-60F3-4218-95EA-61947B621AC2}" srcOrd="0" destOrd="0" presId="urn:microsoft.com/office/officeart/2008/layout/PictureStrips"/>
    <dgm:cxn modelId="{3FD42F20-6F43-4F3A-A85A-FDABA0775433}" type="presOf" srcId="{2C7A21C6-6456-447A-BEBF-D6376F0026B7}" destId="{95DC1115-CF35-4023-8404-B0551888AAD7}" srcOrd="0" destOrd="0" presId="urn:microsoft.com/office/officeart/2008/layout/PictureStrips"/>
    <dgm:cxn modelId="{2A9F0ECA-457D-4B6E-BD6F-0A209224606C}" srcId="{FFF9FF9C-26B1-4346-A8FA-54C85EB728C9}" destId="{2C7A21C6-6456-447A-BEBF-D6376F0026B7}" srcOrd="7" destOrd="0" parTransId="{757D1DD0-137E-41D5-96C3-503C055A43D2}" sibTransId="{3797E0F1-5C31-44DE-BCF9-1DF49454C3B2}"/>
    <dgm:cxn modelId="{D4DD2DFF-C4A6-4AAA-A4CC-114D00AABA75}" srcId="{FFF9FF9C-26B1-4346-A8FA-54C85EB728C9}" destId="{8421218F-805F-4EE1-ADB9-80D1FA61E029}" srcOrd="4" destOrd="0" parTransId="{64F4F4A6-EE91-414C-98AB-877D57F5696D}" sibTransId="{03D08ED8-594E-4CB7-A229-EA883F9BF1C0}"/>
    <dgm:cxn modelId="{F0D71F6E-0D8D-4D77-826A-BD44CDAEDF71}" srcId="{FFF9FF9C-26B1-4346-A8FA-54C85EB728C9}" destId="{E3FFDAD5-6207-42CF-97FE-82A8362A7014}" srcOrd="6" destOrd="0" parTransId="{7532A873-C74E-42DE-9BA3-F877AAFC9E2D}" sibTransId="{8ED336D7-96A3-40CB-B424-AE1AA33E6C6F}"/>
    <dgm:cxn modelId="{C04056CA-167D-454A-B11F-D51B30A9DFFB}" srcId="{FFF9FF9C-26B1-4346-A8FA-54C85EB728C9}" destId="{F6C0B5D0-F6B2-4BCE-9A94-8CDB632316D3}" srcOrd="3" destOrd="0" parTransId="{10358559-5D89-4A7E-8441-8CFF155C31F9}" sibTransId="{F167A62A-AEC5-4252-AD1F-29DF8E28479C}"/>
    <dgm:cxn modelId="{755F4244-AE77-4F01-984E-8122D1D84339}" type="presOf" srcId="{F4CFBC6E-544F-457C-BFD6-63085F029C6B}" destId="{3F8E3EF0-580C-40EF-ADC4-E8D314705A51}" srcOrd="0" destOrd="0" presId="urn:microsoft.com/office/officeart/2008/layout/PictureStrips"/>
    <dgm:cxn modelId="{999D8F15-98BB-42EF-84D0-381F7EC5F9E3}" type="presOf" srcId="{6D4F9769-60A4-410A-A819-D9B02BFCDEB8}" destId="{FC9EC631-C2D4-49C1-85C1-6184AB2AA272}" srcOrd="0" destOrd="0" presId="urn:microsoft.com/office/officeart/2008/layout/PictureStrips"/>
    <dgm:cxn modelId="{A44F4682-E52C-4D31-BA87-D8FAD5D97B23}" type="presOf" srcId="{9FAF40F1-BFF3-4C3F-B25A-B216295D19F6}" destId="{24FB01E4-6D16-433D-85F2-600FCC291724}" srcOrd="0" destOrd="0" presId="urn:microsoft.com/office/officeart/2008/layout/PictureStrips"/>
    <dgm:cxn modelId="{79A2695B-DD8A-4D86-A526-0A6EB1513B37}" srcId="{FFF9FF9C-26B1-4346-A8FA-54C85EB728C9}" destId="{6D4F9769-60A4-410A-A819-D9B02BFCDEB8}" srcOrd="8" destOrd="0" parTransId="{250B9D5F-DCBF-4E29-AF67-7F6607D999B6}" sibTransId="{503B6909-D3C2-4394-8268-81A2F22D8812}"/>
    <dgm:cxn modelId="{B8E3925B-8564-4603-B2AA-F6EE3624E516}" type="presOf" srcId="{35734F6C-2B40-48AE-ADC5-C2B1E825D6CF}" destId="{A91C18E0-0C5C-4CBE-BDC8-897A868E4A26}" srcOrd="0" destOrd="0" presId="urn:microsoft.com/office/officeart/2008/layout/PictureStrips"/>
    <dgm:cxn modelId="{BF8BDE16-9C77-41E7-A8B6-3F73B41D195C}" type="presOf" srcId="{A56D9DD0-6AD9-4AC6-AFC2-7E01CC72C824}" destId="{F0876E1A-D8F2-468E-9184-63A03B29950C}" srcOrd="0" destOrd="0" presId="urn:microsoft.com/office/officeart/2008/layout/PictureStrips"/>
    <dgm:cxn modelId="{CC909F74-682B-4983-9F37-CEF79E14CE26}" type="presOf" srcId="{F6C0B5D0-F6B2-4BCE-9A94-8CDB632316D3}" destId="{F298E9E4-E280-4BB5-8A17-DC824D7C019D}" srcOrd="0" destOrd="0" presId="urn:microsoft.com/office/officeart/2008/layout/PictureStrips"/>
    <dgm:cxn modelId="{A011C0D3-18F3-4A30-8E59-9A126164DE68}" type="presOf" srcId="{FFF9FF9C-26B1-4346-A8FA-54C85EB728C9}" destId="{09807B58-83CD-4355-82DB-D5F1769CDD3A}" srcOrd="0" destOrd="0" presId="urn:microsoft.com/office/officeart/2008/layout/PictureStrips"/>
    <dgm:cxn modelId="{F1DBE84B-293D-48ED-A0A2-EEF4DA035961}" srcId="{FFF9FF9C-26B1-4346-A8FA-54C85EB728C9}" destId="{35734F6C-2B40-48AE-ADC5-C2B1E825D6CF}" srcOrd="0" destOrd="0" parTransId="{2C269356-9978-464F-B97A-82DA1BA57788}" sibTransId="{1529E8E1-F5CC-4774-975C-D5BCFF4102D6}"/>
    <dgm:cxn modelId="{72223D56-A3D3-4645-A10F-CE4AFD9372F1}" srcId="{FFF9FF9C-26B1-4346-A8FA-54C85EB728C9}" destId="{9FAF40F1-BFF3-4C3F-B25A-B216295D19F6}" srcOrd="2" destOrd="0" parTransId="{FD1C27D2-94B0-47B2-BBC2-256F39BF4056}" sibTransId="{4BABD71C-A1B4-4AF3-807C-ED9A5C528E3F}"/>
    <dgm:cxn modelId="{E006CA57-620C-423B-8FB0-A990B5CD5B56}" srcId="{FFF9FF9C-26B1-4346-A8FA-54C85EB728C9}" destId="{A56D9DD0-6AD9-4AC6-AFC2-7E01CC72C824}" srcOrd="1" destOrd="0" parTransId="{306A9A71-2582-411E-887F-FC779B5EB7A1}" sibTransId="{FDBCC8B0-ABA4-4F83-8AFA-79B08F69AE2C}"/>
    <dgm:cxn modelId="{BD708364-6084-46BB-8287-7E4417543329}" type="presParOf" srcId="{09807B58-83CD-4355-82DB-D5F1769CDD3A}" destId="{538E29A2-7059-431B-B3D6-D69D763DEFCB}" srcOrd="0" destOrd="0" presId="urn:microsoft.com/office/officeart/2008/layout/PictureStrips"/>
    <dgm:cxn modelId="{DCA22975-D620-4ACE-8240-5BC7FF6955F6}" type="presParOf" srcId="{538E29A2-7059-431B-B3D6-D69D763DEFCB}" destId="{A91C18E0-0C5C-4CBE-BDC8-897A868E4A26}" srcOrd="0" destOrd="0" presId="urn:microsoft.com/office/officeart/2008/layout/PictureStrips"/>
    <dgm:cxn modelId="{6BB49ADE-399D-494D-BF69-1DA89343CFB6}" type="presParOf" srcId="{538E29A2-7059-431B-B3D6-D69D763DEFCB}" destId="{CFDFE074-ED74-490C-B3E0-42CE046334E0}" srcOrd="1" destOrd="0" presId="urn:microsoft.com/office/officeart/2008/layout/PictureStrips"/>
    <dgm:cxn modelId="{6AD254D3-5016-4391-B604-7916D21224DC}" type="presParOf" srcId="{09807B58-83CD-4355-82DB-D5F1769CDD3A}" destId="{82137505-E809-434F-B0A1-D1E60FE6FF34}" srcOrd="1" destOrd="0" presId="urn:microsoft.com/office/officeart/2008/layout/PictureStrips"/>
    <dgm:cxn modelId="{5C688866-39F7-416E-B7EE-8B5FBE34897B}" type="presParOf" srcId="{09807B58-83CD-4355-82DB-D5F1769CDD3A}" destId="{E6CA2B72-0B3E-4B05-98E4-8C42DF135549}" srcOrd="2" destOrd="0" presId="urn:microsoft.com/office/officeart/2008/layout/PictureStrips"/>
    <dgm:cxn modelId="{4DD2EB17-FD6A-4521-AF6F-1F87DCBF49FD}" type="presParOf" srcId="{E6CA2B72-0B3E-4B05-98E4-8C42DF135549}" destId="{F0876E1A-D8F2-468E-9184-63A03B29950C}" srcOrd="0" destOrd="0" presId="urn:microsoft.com/office/officeart/2008/layout/PictureStrips"/>
    <dgm:cxn modelId="{4284A4B3-F5E4-45D4-8C67-C8B4D200A303}" type="presParOf" srcId="{E6CA2B72-0B3E-4B05-98E4-8C42DF135549}" destId="{8783CD92-66D0-480A-87E2-A60FFBF9829A}" srcOrd="1" destOrd="0" presId="urn:microsoft.com/office/officeart/2008/layout/PictureStrips"/>
    <dgm:cxn modelId="{D3163D00-B695-45EF-9362-B0A63C0B732E}" type="presParOf" srcId="{09807B58-83CD-4355-82DB-D5F1769CDD3A}" destId="{EDCEEA62-42D1-4BCE-A587-D9FE20599E1E}" srcOrd="3" destOrd="0" presId="urn:microsoft.com/office/officeart/2008/layout/PictureStrips"/>
    <dgm:cxn modelId="{549851B5-331D-445A-BE4C-2EEF18E3E0B4}" type="presParOf" srcId="{09807B58-83CD-4355-82DB-D5F1769CDD3A}" destId="{6C9A4934-3409-4324-8BB2-F42BBEB0161B}" srcOrd="4" destOrd="0" presId="urn:microsoft.com/office/officeart/2008/layout/PictureStrips"/>
    <dgm:cxn modelId="{28E48987-C80F-49F6-BFBB-96548C942BCF}" type="presParOf" srcId="{6C9A4934-3409-4324-8BB2-F42BBEB0161B}" destId="{24FB01E4-6D16-433D-85F2-600FCC291724}" srcOrd="0" destOrd="0" presId="urn:microsoft.com/office/officeart/2008/layout/PictureStrips"/>
    <dgm:cxn modelId="{5AED6EAE-D257-4FAF-94F8-CA4C8CEE72B2}" type="presParOf" srcId="{6C9A4934-3409-4324-8BB2-F42BBEB0161B}" destId="{D8D3FCD8-FDBF-4DC0-AFD2-BA030FA7034B}" srcOrd="1" destOrd="0" presId="urn:microsoft.com/office/officeart/2008/layout/PictureStrips"/>
    <dgm:cxn modelId="{60AB46A5-AD86-4FCE-88D0-332624A66728}" type="presParOf" srcId="{09807B58-83CD-4355-82DB-D5F1769CDD3A}" destId="{94994BDA-479F-47C1-8733-364737EE69D0}" srcOrd="5" destOrd="0" presId="urn:microsoft.com/office/officeart/2008/layout/PictureStrips"/>
    <dgm:cxn modelId="{671609B0-439D-4EDD-9542-3A9B357CA88C}" type="presParOf" srcId="{09807B58-83CD-4355-82DB-D5F1769CDD3A}" destId="{C4B96538-0CB9-4AF2-A75B-E6FA43FCBFBC}" srcOrd="6" destOrd="0" presId="urn:microsoft.com/office/officeart/2008/layout/PictureStrips"/>
    <dgm:cxn modelId="{AFA05DAB-83A3-4911-AB99-CF61ACC837F3}" type="presParOf" srcId="{C4B96538-0CB9-4AF2-A75B-E6FA43FCBFBC}" destId="{F298E9E4-E280-4BB5-8A17-DC824D7C019D}" srcOrd="0" destOrd="0" presId="urn:microsoft.com/office/officeart/2008/layout/PictureStrips"/>
    <dgm:cxn modelId="{1162807A-1D14-4D25-8039-A6714C889703}" type="presParOf" srcId="{C4B96538-0CB9-4AF2-A75B-E6FA43FCBFBC}" destId="{FC6BD483-469B-43C7-8E10-7DD0D9DE67DF}" srcOrd="1" destOrd="0" presId="urn:microsoft.com/office/officeart/2008/layout/PictureStrips"/>
    <dgm:cxn modelId="{02A05462-7C10-4A6A-A43E-3E9CCCECFE3D}" type="presParOf" srcId="{09807B58-83CD-4355-82DB-D5F1769CDD3A}" destId="{A3069593-FE4B-417A-8260-A47B0522A853}" srcOrd="7" destOrd="0" presId="urn:microsoft.com/office/officeart/2008/layout/PictureStrips"/>
    <dgm:cxn modelId="{CD09FFD7-42CB-4BD7-A3DA-68EAC204CDB5}" type="presParOf" srcId="{09807B58-83CD-4355-82DB-D5F1769CDD3A}" destId="{AE9AD63D-D990-48C5-9F46-E5216E9CF39D}" srcOrd="8" destOrd="0" presId="urn:microsoft.com/office/officeart/2008/layout/PictureStrips"/>
    <dgm:cxn modelId="{45656E71-8C30-4A59-B842-46E3672BAEE4}" type="presParOf" srcId="{AE9AD63D-D990-48C5-9F46-E5216E9CF39D}" destId="{8F0217A5-A4FB-44FA-B99A-C563221FED43}" srcOrd="0" destOrd="0" presId="urn:microsoft.com/office/officeart/2008/layout/PictureStrips"/>
    <dgm:cxn modelId="{CD7753AA-4331-47CA-8D3F-6F18431D0DF5}" type="presParOf" srcId="{AE9AD63D-D990-48C5-9F46-E5216E9CF39D}" destId="{CE0821CD-5617-4D3E-AF63-51E16E4B3D95}" srcOrd="1" destOrd="0" presId="urn:microsoft.com/office/officeart/2008/layout/PictureStrips"/>
    <dgm:cxn modelId="{B1AD24D7-F1C0-43FB-842A-B4727B7FAA8F}" type="presParOf" srcId="{09807B58-83CD-4355-82DB-D5F1769CDD3A}" destId="{04FDABFD-82ED-4465-9AD2-121B944FBC13}" srcOrd="9" destOrd="0" presId="urn:microsoft.com/office/officeart/2008/layout/PictureStrips"/>
    <dgm:cxn modelId="{44218F67-E2EF-486F-87A2-F2584879BDD2}" type="presParOf" srcId="{09807B58-83CD-4355-82DB-D5F1769CDD3A}" destId="{7E911162-93B8-43B1-B884-DE8645DE9E8F}" srcOrd="10" destOrd="0" presId="urn:microsoft.com/office/officeart/2008/layout/PictureStrips"/>
    <dgm:cxn modelId="{C403E82C-3EBE-460A-A293-6CD180BB078E}" type="presParOf" srcId="{7E911162-93B8-43B1-B884-DE8645DE9E8F}" destId="{3F8E3EF0-580C-40EF-ADC4-E8D314705A51}" srcOrd="0" destOrd="0" presId="urn:microsoft.com/office/officeart/2008/layout/PictureStrips"/>
    <dgm:cxn modelId="{2392423E-7FA0-4247-8C4A-44A1593EF48F}" type="presParOf" srcId="{7E911162-93B8-43B1-B884-DE8645DE9E8F}" destId="{22A03DCE-B966-4D47-B56B-7B74F3329B37}" srcOrd="1" destOrd="0" presId="urn:microsoft.com/office/officeart/2008/layout/PictureStrips"/>
    <dgm:cxn modelId="{55164DC3-00E8-4590-BA1E-685689D59766}" type="presParOf" srcId="{09807B58-83CD-4355-82DB-D5F1769CDD3A}" destId="{B41C910C-24B8-416E-B749-EB1D52CE821E}" srcOrd="11" destOrd="0" presId="urn:microsoft.com/office/officeart/2008/layout/PictureStrips"/>
    <dgm:cxn modelId="{6570B406-D81B-42C6-9345-D7F2F0BF9581}" type="presParOf" srcId="{09807B58-83CD-4355-82DB-D5F1769CDD3A}" destId="{D3690448-12A7-4E0C-BB70-EC6C37F43652}" srcOrd="12" destOrd="0" presId="urn:microsoft.com/office/officeart/2008/layout/PictureStrips"/>
    <dgm:cxn modelId="{A0D582CF-6EAC-47EA-A47D-23007482E24F}" type="presParOf" srcId="{D3690448-12A7-4E0C-BB70-EC6C37F43652}" destId="{81519BEB-60F3-4218-95EA-61947B621AC2}" srcOrd="0" destOrd="0" presId="urn:microsoft.com/office/officeart/2008/layout/PictureStrips"/>
    <dgm:cxn modelId="{595866EB-78E2-4C89-8256-CFBAA4C8781A}" type="presParOf" srcId="{D3690448-12A7-4E0C-BB70-EC6C37F43652}" destId="{D7204B5E-CAE5-4CDB-9A9E-0EFA0B0F09FA}" srcOrd="1" destOrd="0" presId="urn:microsoft.com/office/officeart/2008/layout/PictureStrips"/>
    <dgm:cxn modelId="{405803FE-BCFD-4908-9A6E-7E33E90A29A5}" type="presParOf" srcId="{09807B58-83CD-4355-82DB-D5F1769CDD3A}" destId="{016429EB-2EAF-4B75-84F2-75D49F28EB30}" srcOrd="13" destOrd="0" presId="urn:microsoft.com/office/officeart/2008/layout/PictureStrips"/>
    <dgm:cxn modelId="{051F98CE-A14B-48FB-A107-424E92FB2598}" type="presParOf" srcId="{09807B58-83CD-4355-82DB-D5F1769CDD3A}" destId="{B862C977-E101-4201-AF67-F8A958745047}" srcOrd="14" destOrd="0" presId="urn:microsoft.com/office/officeart/2008/layout/PictureStrips"/>
    <dgm:cxn modelId="{7F124DD6-74D0-41ED-A42A-8BA4FD62D0AF}" type="presParOf" srcId="{B862C977-E101-4201-AF67-F8A958745047}" destId="{95DC1115-CF35-4023-8404-B0551888AAD7}" srcOrd="0" destOrd="0" presId="urn:microsoft.com/office/officeart/2008/layout/PictureStrips"/>
    <dgm:cxn modelId="{141448D4-9ECC-4DA5-89DE-E5BE158A6A9F}" type="presParOf" srcId="{B862C977-E101-4201-AF67-F8A958745047}" destId="{1F380268-276B-4FA1-A831-73D3C66599E5}" srcOrd="1" destOrd="0" presId="urn:microsoft.com/office/officeart/2008/layout/PictureStrips"/>
    <dgm:cxn modelId="{C408E6B2-7C65-4A7A-A134-4693564C23AF}" type="presParOf" srcId="{09807B58-83CD-4355-82DB-D5F1769CDD3A}" destId="{0973BF5D-D8AF-4C67-92F0-2F02750B3BFD}" srcOrd="15" destOrd="0" presId="urn:microsoft.com/office/officeart/2008/layout/PictureStrips"/>
    <dgm:cxn modelId="{8AD6C10E-916E-40AD-8D6D-270B8A88559C}" type="presParOf" srcId="{09807B58-83CD-4355-82DB-D5F1769CDD3A}" destId="{BFF23E4C-BB9C-4E4B-AE0C-7E73EDF8FC3F}" srcOrd="16" destOrd="0" presId="urn:microsoft.com/office/officeart/2008/layout/PictureStrips"/>
    <dgm:cxn modelId="{677EB41E-E8AF-40B3-805A-7BDAF963DDEC}" type="presParOf" srcId="{BFF23E4C-BB9C-4E4B-AE0C-7E73EDF8FC3F}" destId="{FC9EC631-C2D4-49C1-85C1-6184AB2AA272}" srcOrd="0" destOrd="0" presId="urn:microsoft.com/office/officeart/2008/layout/PictureStrips"/>
    <dgm:cxn modelId="{113E9EDE-BBF7-4DA4-BCA0-616C00502B08}" type="presParOf" srcId="{BFF23E4C-BB9C-4E4B-AE0C-7E73EDF8FC3F}" destId="{B119D827-C6A1-482E-91FD-EEE471C0E1C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EECE3-F7AA-4F60-8673-72C0353FFB94}">
      <dsp:nvSpPr>
        <dsp:cNvPr id="0" name=""/>
        <dsp:cNvSpPr/>
      </dsp:nvSpPr>
      <dsp:spPr>
        <a:xfrm rot="16200000">
          <a:off x="-1676295" y="2737525"/>
          <a:ext cx="4112440" cy="63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632" bIns="0" numCol="1" spcCol="1270" anchor="t" anchorCtr="0">
          <a:noAutofit/>
        </a:bodyPr>
        <a:lstStyle/>
        <a:p>
          <a:pPr lvl="0" algn="r" defTabSz="933450">
            <a:lnSpc>
              <a:spcPct val="90000"/>
            </a:lnSpc>
            <a:spcBef>
              <a:spcPct val="0"/>
            </a:spcBef>
            <a:spcAft>
              <a:spcPct val="35000"/>
            </a:spcAft>
          </a:pPr>
          <a:r>
            <a:rPr lang="ru-RU" sz="2100" kern="1200" smtClean="0">
              <a:latin typeface="Times New Roman" pitchFamily="18" charset="0"/>
              <a:cs typeface="Times New Roman" pitchFamily="18" charset="0"/>
            </a:rPr>
            <a:t>Общедидактические</a:t>
          </a:r>
          <a:endParaRPr lang="ru-RU" sz="2100" kern="1200" dirty="0">
            <a:latin typeface="Times New Roman" pitchFamily="18" charset="0"/>
            <a:cs typeface="Times New Roman" pitchFamily="18" charset="0"/>
          </a:endParaRPr>
        </a:p>
      </dsp:txBody>
      <dsp:txXfrm>
        <a:off x="-1676295" y="2737525"/>
        <a:ext cx="4112440" cy="633409"/>
      </dsp:txXfrm>
    </dsp:sp>
    <dsp:sp modelId="{81FF94C5-92CF-48C2-BE01-C71F79FB1AB7}">
      <dsp:nvSpPr>
        <dsp:cNvPr id="0" name=""/>
        <dsp:cNvSpPr/>
      </dsp:nvSpPr>
      <dsp:spPr>
        <a:xfrm>
          <a:off x="696629" y="998009"/>
          <a:ext cx="3155049" cy="4112440"/>
        </a:xfrm>
        <a:prstGeom prst="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58632" rIns="149352" bIns="149352" numCol="1" spcCol="1270" anchor="t" anchorCtr="0">
          <a:noAutofit/>
        </a:bodyPr>
        <a:lstStyle/>
        <a:p>
          <a:pPr marL="228600" lvl="1" indent="-228600" algn="l"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Воспитывающий характер обучения</a:t>
          </a:r>
          <a:endParaRPr lang="ru-RU" sz="2100" kern="1200" dirty="0">
            <a:latin typeface="Times New Roman" pitchFamily="18" charset="0"/>
            <a:cs typeface="Times New Roman" pitchFamily="18" charset="0"/>
          </a:endParaRPr>
        </a:p>
        <a:p>
          <a:pPr marL="228600" lvl="1" indent="-228600" algn="l"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Наглядность</a:t>
          </a:r>
          <a:endParaRPr lang="ru-RU" sz="2100" kern="1200" dirty="0">
            <a:latin typeface="Times New Roman" pitchFamily="18" charset="0"/>
            <a:cs typeface="Times New Roman" pitchFamily="18" charset="0"/>
          </a:endParaRPr>
        </a:p>
        <a:p>
          <a:pPr marL="228600" lvl="1" indent="-228600" algn="l"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Доступность</a:t>
          </a:r>
          <a:endParaRPr lang="ru-RU" sz="2100" kern="1200" dirty="0">
            <a:latin typeface="Times New Roman" pitchFamily="18" charset="0"/>
            <a:cs typeface="Times New Roman" pitchFamily="18" charset="0"/>
          </a:endParaRPr>
        </a:p>
        <a:p>
          <a:pPr marL="228600" lvl="1" indent="-228600" algn="l"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Индивидуальный подход</a:t>
          </a:r>
          <a:endParaRPr lang="ru-RU"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endParaRPr lang="ru-RU" sz="2100" kern="1200" dirty="0">
            <a:solidFill>
              <a:schemeClr val="bg1"/>
            </a:solidFill>
            <a:latin typeface="Times New Roman" pitchFamily="18" charset="0"/>
            <a:cs typeface="Times New Roman" pitchFamily="18" charset="0"/>
          </a:endParaRPr>
        </a:p>
      </dsp:txBody>
      <dsp:txXfrm>
        <a:off x="696629" y="998009"/>
        <a:ext cx="3155049" cy="4112440"/>
      </dsp:txXfrm>
    </dsp:sp>
    <dsp:sp modelId="{500A89B5-C6FF-4429-B038-2607A78CB45D}">
      <dsp:nvSpPr>
        <dsp:cNvPr id="0" name=""/>
        <dsp:cNvSpPr/>
      </dsp:nvSpPr>
      <dsp:spPr>
        <a:xfrm>
          <a:off x="63220" y="161909"/>
          <a:ext cx="1266818" cy="126681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5BDCE534-09B5-43F4-AD8D-A0953A7F1551}">
      <dsp:nvSpPr>
        <dsp:cNvPr id="0" name=""/>
        <dsp:cNvSpPr/>
      </dsp:nvSpPr>
      <dsp:spPr>
        <a:xfrm rot="16200000">
          <a:off x="2921169" y="2737525"/>
          <a:ext cx="4112440" cy="63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8632" bIns="0" numCol="1" spcCol="1270" anchor="t" anchorCtr="0">
          <a:noAutofit/>
        </a:bodyPr>
        <a:lstStyle/>
        <a:p>
          <a:pPr lvl="0" algn="r" defTabSz="933450">
            <a:lnSpc>
              <a:spcPct val="90000"/>
            </a:lnSpc>
            <a:spcBef>
              <a:spcPct val="0"/>
            </a:spcBef>
            <a:spcAft>
              <a:spcPct val="35000"/>
            </a:spcAft>
          </a:pPr>
          <a:r>
            <a:rPr lang="ru-RU" sz="2100" kern="1200" smtClean="0">
              <a:latin typeface="Times New Roman" pitchFamily="18" charset="0"/>
              <a:cs typeface="Times New Roman" pitchFamily="18" charset="0"/>
            </a:rPr>
            <a:t>Специальные</a:t>
          </a:r>
          <a:endParaRPr lang="ru-RU" sz="2100" kern="1200" dirty="0">
            <a:latin typeface="Times New Roman" pitchFamily="18" charset="0"/>
            <a:cs typeface="Times New Roman" pitchFamily="18" charset="0"/>
          </a:endParaRPr>
        </a:p>
      </dsp:txBody>
      <dsp:txXfrm>
        <a:off x="2921169" y="2737525"/>
        <a:ext cx="4112440" cy="633409"/>
      </dsp:txXfrm>
    </dsp:sp>
    <dsp:sp modelId="{B7E04412-6D63-44EF-9079-3D05603091F2}">
      <dsp:nvSpPr>
        <dsp:cNvPr id="0" name=""/>
        <dsp:cNvSpPr/>
      </dsp:nvSpPr>
      <dsp:spPr>
        <a:xfrm>
          <a:off x="5021482" y="998009"/>
          <a:ext cx="3700273" cy="4112440"/>
        </a:xfrm>
        <a:prstGeom prst="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558632" rIns="149352" bIns="149352" numCol="1" spcCol="1270" anchor="t" anchorCtr="0">
          <a:noAutofit/>
        </a:bodyPr>
        <a:lstStyle/>
        <a:p>
          <a:pPr marL="228600" lvl="1" indent="-228600" algn="just"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Принцип педагогического оптимизма</a:t>
          </a:r>
          <a:endParaRPr lang="ru-RU" sz="2100" kern="1200" dirty="0">
            <a:latin typeface="Times New Roman" pitchFamily="18" charset="0"/>
            <a:cs typeface="Times New Roman" pitchFamily="18" charset="0"/>
          </a:endParaRPr>
        </a:p>
        <a:p>
          <a:pPr marL="228600" lvl="1" indent="-228600" algn="just"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Принцип коррекционно-развивающего обучения</a:t>
          </a:r>
          <a:endParaRPr lang="ru-RU" sz="2100" kern="1200" dirty="0">
            <a:latin typeface="Times New Roman" pitchFamily="18" charset="0"/>
            <a:cs typeface="Times New Roman" pitchFamily="18" charset="0"/>
          </a:endParaRPr>
        </a:p>
        <a:p>
          <a:pPr marL="228600" lvl="1" indent="-228600" algn="just"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Принцип комплексного подхода</a:t>
          </a:r>
          <a:endParaRPr lang="ru-RU" sz="2100" kern="1200" dirty="0">
            <a:latin typeface="Times New Roman" pitchFamily="18" charset="0"/>
            <a:cs typeface="Times New Roman" pitchFamily="18" charset="0"/>
          </a:endParaRPr>
        </a:p>
        <a:p>
          <a:pPr marL="228600" lvl="1" indent="-228600" algn="just"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Принцип практической направленности</a:t>
          </a:r>
          <a:endParaRPr lang="ru-RU" sz="2100" kern="1200" dirty="0">
            <a:latin typeface="Times New Roman" pitchFamily="18" charset="0"/>
            <a:cs typeface="Times New Roman" pitchFamily="18" charset="0"/>
          </a:endParaRPr>
        </a:p>
        <a:p>
          <a:pPr marL="228600" lvl="1" indent="-228600" algn="just" defTabSz="933450">
            <a:lnSpc>
              <a:spcPct val="100000"/>
            </a:lnSpc>
            <a:spcBef>
              <a:spcPct val="0"/>
            </a:spcBef>
            <a:spcAft>
              <a:spcPts val="0"/>
            </a:spcAft>
            <a:buChar char="••"/>
          </a:pPr>
          <a:r>
            <a:rPr lang="ru-RU" sz="2100" kern="1200" smtClean="0">
              <a:latin typeface="Times New Roman" pitchFamily="18" charset="0"/>
              <a:cs typeface="Times New Roman" pitchFamily="18" charset="0"/>
            </a:rPr>
            <a:t>Принцип социализации</a:t>
          </a:r>
          <a:endParaRPr lang="ru-RU" sz="2100" kern="1200" dirty="0">
            <a:latin typeface="Times New Roman" pitchFamily="18" charset="0"/>
            <a:cs typeface="Times New Roman" pitchFamily="18" charset="0"/>
          </a:endParaRPr>
        </a:p>
      </dsp:txBody>
      <dsp:txXfrm>
        <a:off x="5021482" y="998009"/>
        <a:ext cx="3700273" cy="4112440"/>
      </dsp:txXfrm>
    </dsp:sp>
    <dsp:sp modelId="{43C9B70B-CB01-4E54-9D10-01DBFC284E9D}">
      <dsp:nvSpPr>
        <dsp:cNvPr id="0" name=""/>
        <dsp:cNvSpPr/>
      </dsp:nvSpPr>
      <dsp:spPr>
        <a:xfrm>
          <a:off x="4660685" y="161909"/>
          <a:ext cx="1266818" cy="126681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2CCF1-E480-4EF2-B8F7-C2307E877D64}">
      <dsp:nvSpPr>
        <dsp:cNvPr id="0" name=""/>
        <dsp:cNvSpPr/>
      </dsp:nvSpPr>
      <dsp:spPr>
        <a:xfrm>
          <a:off x="3816433" y="2376261"/>
          <a:ext cx="2449104" cy="2449104"/>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itchFamily="18" charset="0"/>
              <a:cs typeface="Times New Roman" pitchFamily="18" charset="0"/>
            </a:rPr>
            <a:t>Основные требования к методике обучения  детей с интеллектуальными нарушениями:</a:t>
          </a:r>
          <a:endParaRPr lang="ru-RU" sz="1500" kern="1200" dirty="0">
            <a:latin typeface="Times New Roman" pitchFamily="18" charset="0"/>
            <a:cs typeface="Times New Roman" pitchFamily="18" charset="0"/>
          </a:endParaRPr>
        </a:p>
      </dsp:txBody>
      <dsp:txXfrm>
        <a:off x="4175096" y="2734924"/>
        <a:ext cx="1731778" cy="1731778"/>
      </dsp:txXfrm>
    </dsp:sp>
    <dsp:sp modelId="{0637E05D-E626-432C-9DD8-360D6B15BB27}">
      <dsp:nvSpPr>
        <dsp:cNvPr id="0" name=""/>
        <dsp:cNvSpPr/>
      </dsp:nvSpPr>
      <dsp:spPr>
        <a:xfrm rot="11447707">
          <a:off x="1944604" y="2833621"/>
          <a:ext cx="1806218" cy="697994"/>
        </a:xfrm>
        <a:prstGeom prst="leftArrow">
          <a:avLst>
            <a:gd name="adj1" fmla="val 60000"/>
            <a:gd name="adj2" fmla="val 5000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EA6CE7E5-97A3-4508-BDD5-874CC955B6BE}">
      <dsp:nvSpPr>
        <dsp:cNvPr id="0" name=""/>
        <dsp:cNvSpPr/>
      </dsp:nvSpPr>
      <dsp:spPr>
        <a:xfrm>
          <a:off x="797261" y="2082808"/>
          <a:ext cx="2326649" cy="1861319"/>
        </a:xfrm>
        <a:prstGeom prst="roundRect">
          <a:avLst>
            <a:gd name="adj" fmla="val 1000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smtClean="0">
              <a:latin typeface="Times New Roman" pitchFamily="18" charset="0"/>
              <a:cs typeface="Times New Roman" pitchFamily="18" charset="0"/>
            </a:rPr>
            <a:t>Использование игровой формы как доминирующей. Игра рассматривается не как развлечение и отдых, а как средство обучения и коррекции.</a:t>
          </a:r>
          <a:endParaRPr lang="ru-RU" sz="1500" kern="1200" dirty="0">
            <a:latin typeface="Times New Roman" pitchFamily="18" charset="0"/>
            <a:cs typeface="Times New Roman" pitchFamily="18" charset="0"/>
          </a:endParaRPr>
        </a:p>
      </dsp:txBody>
      <dsp:txXfrm>
        <a:off x="851777" y="2137324"/>
        <a:ext cx="2217617" cy="1752287"/>
      </dsp:txXfrm>
    </dsp:sp>
    <dsp:sp modelId="{D5D2C19E-7C08-42E6-9585-61AC8CF1058B}">
      <dsp:nvSpPr>
        <dsp:cNvPr id="0" name=""/>
        <dsp:cNvSpPr/>
      </dsp:nvSpPr>
      <dsp:spPr>
        <a:xfrm rot="14549695">
          <a:off x="3230755" y="1352445"/>
          <a:ext cx="1642531" cy="697994"/>
        </a:xfrm>
        <a:prstGeom prst="leftArrow">
          <a:avLst>
            <a:gd name="adj1" fmla="val 60000"/>
            <a:gd name="adj2" fmla="val 50000"/>
          </a:avLst>
        </a:prstGeom>
        <a:gradFill rotWithShape="0">
          <a:gsLst>
            <a:gs pos="0">
              <a:schemeClr val="accent5">
                <a:hueOff val="3961231"/>
                <a:satOff val="-20173"/>
                <a:lumOff val="3725"/>
                <a:alphaOff val="0"/>
                <a:tint val="92000"/>
                <a:satMod val="170000"/>
              </a:schemeClr>
            </a:gs>
            <a:gs pos="15000">
              <a:schemeClr val="accent5">
                <a:hueOff val="3961231"/>
                <a:satOff val="-20173"/>
                <a:lumOff val="3725"/>
                <a:alphaOff val="0"/>
                <a:tint val="92000"/>
                <a:shade val="99000"/>
                <a:satMod val="170000"/>
              </a:schemeClr>
            </a:gs>
            <a:gs pos="62000">
              <a:schemeClr val="accent5">
                <a:hueOff val="3961231"/>
                <a:satOff val="-20173"/>
                <a:lumOff val="3725"/>
                <a:alphaOff val="0"/>
                <a:tint val="96000"/>
                <a:shade val="80000"/>
                <a:satMod val="170000"/>
              </a:schemeClr>
            </a:gs>
            <a:gs pos="97000">
              <a:schemeClr val="accent5">
                <a:hueOff val="3961231"/>
                <a:satOff val="-20173"/>
                <a:lumOff val="3725"/>
                <a:alphaOff val="0"/>
                <a:tint val="98000"/>
                <a:shade val="63000"/>
                <a:satMod val="170000"/>
              </a:schemeClr>
            </a:gs>
            <a:gs pos="100000">
              <a:schemeClr val="accent5">
                <a:hueOff val="3961231"/>
                <a:satOff val="-20173"/>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3961231"/>
              <a:satOff val="-20173"/>
              <a:lumOff val="3725"/>
              <a:alphaOff val="0"/>
            </a:schemeClr>
          </a:contourClr>
        </a:sp3d>
      </dsp:spPr>
      <dsp:style>
        <a:lnRef idx="0">
          <a:scrgbClr r="0" g="0" b="0"/>
        </a:lnRef>
        <a:fillRef idx="3">
          <a:scrgbClr r="0" g="0" b="0"/>
        </a:fillRef>
        <a:effectRef idx="3">
          <a:scrgbClr r="0" g="0" b="0"/>
        </a:effectRef>
        <a:fontRef idx="minor">
          <a:schemeClr val="lt1"/>
        </a:fontRef>
      </dsp:style>
    </dsp:sp>
    <dsp:sp modelId="{1FCCC1C6-1449-4D29-B496-50BD884E85C0}">
      <dsp:nvSpPr>
        <dsp:cNvPr id="0" name=""/>
        <dsp:cNvSpPr/>
      </dsp:nvSpPr>
      <dsp:spPr>
        <a:xfrm>
          <a:off x="2484204" y="-40473"/>
          <a:ext cx="2377067" cy="2026958"/>
        </a:xfrm>
        <a:prstGeom prst="roundRect">
          <a:avLst>
            <a:gd name="adj" fmla="val 10000"/>
          </a:avLst>
        </a:prstGeom>
        <a:gradFill rotWithShape="0">
          <a:gsLst>
            <a:gs pos="0">
              <a:schemeClr val="accent5">
                <a:hueOff val="3961231"/>
                <a:satOff val="-20173"/>
                <a:lumOff val="3725"/>
                <a:alphaOff val="0"/>
                <a:tint val="92000"/>
                <a:satMod val="170000"/>
              </a:schemeClr>
            </a:gs>
            <a:gs pos="15000">
              <a:schemeClr val="accent5">
                <a:hueOff val="3961231"/>
                <a:satOff val="-20173"/>
                <a:lumOff val="3725"/>
                <a:alphaOff val="0"/>
                <a:tint val="92000"/>
                <a:shade val="99000"/>
                <a:satMod val="170000"/>
              </a:schemeClr>
            </a:gs>
            <a:gs pos="62000">
              <a:schemeClr val="accent5">
                <a:hueOff val="3961231"/>
                <a:satOff val="-20173"/>
                <a:lumOff val="3725"/>
                <a:alphaOff val="0"/>
                <a:tint val="96000"/>
                <a:shade val="80000"/>
                <a:satMod val="170000"/>
              </a:schemeClr>
            </a:gs>
            <a:gs pos="97000">
              <a:schemeClr val="accent5">
                <a:hueOff val="3961231"/>
                <a:satOff val="-20173"/>
                <a:lumOff val="3725"/>
                <a:alphaOff val="0"/>
                <a:tint val="98000"/>
                <a:shade val="63000"/>
                <a:satMod val="170000"/>
              </a:schemeClr>
            </a:gs>
            <a:gs pos="100000">
              <a:schemeClr val="accent5">
                <a:hueOff val="3961231"/>
                <a:satOff val="-20173"/>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3961231"/>
              <a:satOff val="-20173"/>
              <a:lumOff val="372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itchFamily="18" charset="0"/>
              <a:cs typeface="Times New Roman" pitchFamily="18" charset="0"/>
            </a:rPr>
            <a:t>Использование эмоций, наиболее сохранной стороны психической деятельности детей, в целях пробуждения познавательных потребностей и повышения мотивации обучения.</a:t>
          </a:r>
          <a:endParaRPr lang="ru-RU" sz="1500" kern="1200" dirty="0">
            <a:latin typeface="Times New Roman" pitchFamily="18" charset="0"/>
            <a:cs typeface="Times New Roman" pitchFamily="18" charset="0"/>
          </a:endParaRPr>
        </a:p>
      </dsp:txBody>
      <dsp:txXfrm>
        <a:off x="2543572" y="18895"/>
        <a:ext cx="2258331" cy="1908222"/>
      </dsp:txXfrm>
    </dsp:sp>
    <dsp:sp modelId="{60FB324D-7568-4DAA-B542-618BFCC50B67}">
      <dsp:nvSpPr>
        <dsp:cNvPr id="0" name=""/>
        <dsp:cNvSpPr/>
      </dsp:nvSpPr>
      <dsp:spPr>
        <a:xfrm rot="17774470">
          <a:off x="5174427" y="1346676"/>
          <a:ext cx="1611407" cy="697994"/>
        </a:xfrm>
        <a:prstGeom prst="leftArrow">
          <a:avLst>
            <a:gd name="adj1" fmla="val 60000"/>
            <a:gd name="adj2" fmla="val 50000"/>
          </a:avLst>
        </a:prstGeom>
        <a:gradFill rotWithShape="0">
          <a:gsLst>
            <a:gs pos="0">
              <a:schemeClr val="accent5">
                <a:hueOff val="7922463"/>
                <a:satOff val="-40347"/>
                <a:lumOff val="7450"/>
                <a:alphaOff val="0"/>
                <a:tint val="92000"/>
                <a:satMod val="170000"/>
              </a:schemeClr>
            </a:gs>
            <a:gs pos="15000">
              <a:schemeClr val="accent5">
                <a:hueOff val="7922463"/>
                <a:satOff val="-40347"/>
                <a:lumOff val="7450"/>
                <a:alphaOff val="0"/>
                <a:tint val="92000"/>
                <a:shade val="99000"/>
                <a:satMod val="170000"/>
              </a:schemeClr>
            </a:gs>
            <a:gs pos="62000">
              <a:schemeClr val="accent5">
                <a:hueOff val="7922463"/>
                <a:satOff val="-40347"/>
                <a:lumOff val="7450"/>
                <a:alphaOff val="0"/>
                <a:tint val="96000"/>
                <a:shade val="80000"/>
                <a:satMod val="170000"/>
              </a:schemeClr>
            </a:gs>
            <a:gs pos="97000">
              <a:schemeClr val="accent5">
                <a:hueOff val="7922463"/>
                <a:satOff val="-40347"/>
                <a:lumOff val="7450"/>
                <a:alphaOff val="0"/>
                <a:tint val="98000"/>
                <a:shade val="63000"/>
                <a:satMod val="170000"/>
              </a:schemeClr>
            </a:gs>
            <a:gs pos="100000">
              <a:schemeClr val="accent5">
                <a:hueOff val="7922463"/>
                <a:satOff val="-40347"/>
                <a:lumOff val="745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7922463"/>
              <a:satOff val="-40347"/>
              <a:lumOff val="7450"/>
              <a:alphaOff val="0"/>
            </a:schemeClr>
          </a:contourClr>
        </a:sp3d>
      </dsp:spPr>
      <dsp:style>
        <a:lnRef idx="0">
          <a:scrgbClr r="0" g="0" b="0"/>
        </a:lnRef>
        <a:fillRef idx="3">
          <a:scrgbClr r="0" g="0" b="0"/>
        </a:fillRef>
        <a:effectRef idx="3">
          <a:scrgbClr r="0" g="0" b="0"/>
        </a:effectRef>
        <a:fontRef idx="minor">
          <a:schemeClr val="lt1"/>
        </a:fontRef>
      </dsp:style>
    </dsp:sp>
    <dsp:sp modelId="{5D05C532-8CDC-4D43-B3B2-9C4DD31CBD14}">
      <dsp:nvSpPr>
        <dsp:cNvPr id="0" name=""/>
        <dsp:cNvSpPr/>
      </dsp:nvSpPr>
      <dsp:spPr>
        <a:xfrm>
          <a:off x="5147607" y="940"/>
          <a:ext cx="2377533" cy="1944129"/>
        </a:xfrm>
        <a:prstGeom prst="roundRect">
          <a:avLst>
            <a:gd name="adj" fmla="val 10000"/>
          </a:avLst>
        </a:prstGeom>
        <a:gradFill rotWithShape="0">
          <a:gsLst>
            <a:gs pos="0">
              <a:schemeClr val="accent5">
                <a:hueOff val="7922463"/>
                <a:satOff val="-40347"/>
                <a:lumOff val="7450"/>
                <a:alphaOff val="0"/>
                <a:tint val="92000"/>
                <a:satMod val="170000"/>
              </a:schemeClr>
            </a:gs>
            <a:gs pos="15000">
              <a:schemeClr val="accent5">
                <a:hueOff val="7922463"/>
                <a:satOff val="-40347"/>
                <a:lumOff val="7450"/>
                <a:alphaOff val="0"/>
                <a:tint val="92000"/>
                <a:shade val="99000"/>
                <a:satMod val="170000"/>
              </a:schemeClr>
            </a:gs>
            <a:gs pos="62000">
              <a:schemeClr val="accent5">
                <a:hueOff val="7922463"/>
                <a:satOff val="-40347"/>
                <a:lumOff val="7450"/>
                <a:alphaOff val="0"/>
                <a:tint val="96000"/>
                <a:shade val="80000"/>
                <a:satMod val="170000"/>
              </a:schemeClr>
            </a:gs>
            <a:gs pos="97000">
              <a:schemeClr val="accent5">
                <a:hueOff val="7922463"/>
                <a:satOff val="-40347"/>
                <a:lumOff val="7450"/>
                <a:alphaOff val="0"/>
                <a:tint val="98000"/>
                <a:shade val="63000"/>
                <a:satMod val="170000"/>
              </a:schemeClr>
            </a:gs>
            <a:gs pos="100000">
              <a:schemeClr val="accent5">
                <a:hueOff val="7922463"/>
                <a:satOff val="-40347"/>
                <a:lumOff val="745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7922463"/>
              <a:satOff val="-40347"/>
              <a:lumOff val="745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itchFamily="18" charset="0"/>
              <a:cs typeface="Times New Roman" pitchFamily="18" charset="0"/>
            </a:rPr>
            <a:t>Использование подражательности, свойственной обучающимся с интеллектуальными  нарушениями.</a:t>
          </a:r>
          <a:endParaRPr lang="ru-RU" sz="1500" kern="1200" dirty="0">
            <a:latin typeface="Times New Roman" pitchFamily="18" charset="0"/>
            <a:cs typeface="Times New Roman" pitchFamily="18" charset="0"/>
          </a:endParaRPr>
        </a:p>
      </dsp:txBody>
      <dsp:txXfrm>
        <a:off x="5204549" y="57882"/>
        <a:ext cx="2263649" cy="1830245"/>
      </dsp:txXfrm>
    </dsp:sp>
    <dsp:sp modelId="{D8AA9BD5-9473-4244-AE1F-4186F53D3151}">
      <dsp:nvSpPr>
        <dsp:cNvPr id="0" name=""/>
        <dsp:cNvSpPr/>
      </dsp:nvSpPr>
      <dsp:spPr>
        <a:xfrm rot="20936984">
          <a:off x="6326029" y="2831091"/>
          <a:ext cx="1738613" cy="697994"/>
        </a:xfrm>
        <a:prstGeom prst="leftArrow">
          <a:avLst>
            <a:gd name="adj1" fmla="val 60000"/>
            <a:gd name="adj2" fmla="val 50000"/>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sp>
    <dsp:sp modelId="{F9C2C7C2-25E7-4E46-AAE6-B49172D27E7E}">
      <dsp:nvSpPr>
        <dsp:cNvPr id="0" name=""/>
        <dsp:cNvSpPr/>
      </dsp:nvSpPr>
      <dsp:spPr>
        <a:xfrm>
          <a:off x="6885201" y="2082808"/>
          <a:ext cx="2326649" cy="1861319"/>
        </a:xfrm>
        <a:prstGeom prst="roundRect">
          <a:avLst>
            <a:gd name="adj" fmla="val 10000"/>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smtClean="0">
              <a:latin typeface="Times New Roman" pitchFamily="18" charset="0"/>
              <a:cs typeface="Times New Roman" pitchFamily="18" charset="0"/>
            </a:rPr>
            <a:t>Предметно-действенное обучение. Организация постоянной активной практической деятельности обучающихся с конкретными предметами.</a:t>
          </a:r>
          <a:endParaRPr lang="ru-RU" sz="1500" kern="1200" dirty="0">
            <a:latin typeface="Times New Roman" pitchFamily="18" charset="0"/>
            <a:cs typeface="Times New Roman" pitchFamily="18" charset="0"/>
          </a:endParaRPr>
        </a:p>
      </dsp:txBody>
      <dsp:txXfrm>
        <a:off x="6939717" y="2137324"/>
        <a:ext cx="2217617" cy="1752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236F0-D65F-410A-8DCE-E34D3BAAA7C5}">
      <dsp:nvSpPr>
        <dsp:cNvPr id="0" name=""/>
        <dsp:cNvSpPr/>
      </dsp:nvSpPr>
      <dsp:spPr>
        <a:xfrm>
          <a:off x="3549703" y="432049"/>
          <a:ext cx="2065267" cy="3120395"/>
        </a:xfrm>
        <a:prstGeom prst="ellipse">
          <a:avLst/>
        </a:prstGeom>
        <a:gradFill rotWithShape="0">
          <a:gsLst>
            <a:gs pos="0">
              <a:schemeClr val="accent4">
                <a:alpha val="50000"/>
                <a:hueOff val="0"/>
                <a:satOff val="0"/>
                <a:lumOff val="0"/>
                <a:alphaOff val="0"/>
                <a:tint val="92000"/>
                <a:satMod val="170000"/>
              </a:schemeClr>
            </a:gs>
            <a:gs pos="15000">
              <a:schemeClr val="accent4">
                <a:alpha val="50000"/>
                <a:hueOff val="0"/>
                <a:satOff val="0"/>
                <a:lumOff val="0"/>
                <a:alphaOff val="0"/>
                <a:tint val="92000"/>
                <a:shade val="99000"/>
                <a:satMod val="170000"/>
              </a:schemeClr>
            </a:gs>
            <a:gs pos="62000">
              <a:schemeClr val="accent4">
                <a:alpha val="50000"/>
                <a:hueOff val="0"/>
                <a:satOff val="0"/>
                <a:lumOff val="0"/>
                <a:alphaOff val="0"/>
                <a:tint val="96000"/>
                <a:shade val="80000"/>
                <a:satMod val="170000"/>
              </a:schemeClr>
            </a:gs>
            <a:gs pos="97000">
              <a:schemeClr val="accent4">
                <a:alpha val="50000"/>
                <a:hueOff val="0"/>
                <a:satOff val="0"/>
                <a:lumOff val="0"/>
                <a:alphaOff val="0"/>
                <a:tint val="98000"/>
                <a:shade val="63000"/>
                <a:satMod val="170000"/>
              </a:schemeClr>
            </a:gs>
            <a:gs pos="100000">
              <a:schemeClr val="accent4">
                <a:alpha val="5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alpha val="50000"/>
              <a:hueOff val="0"/>
              <a:satOff val="0"/>
              <a:lumOff val="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t>Наглядно-практическая деятельность детей, направляемая </a:t>
          </a:r>
          <a:r>
            <a:rPr lang="ru-RU" sz="1700" kern="1200" dirty="0" smtClean="0"/>
            <a:t>педагогом, </a:t>
          </a:r>
          <a:r>
            <a:rPr lang="ru-RU" sz="1700" kern="1200" dirty="0" smtClean="0"/>
            <a:t>способствует:</a:t>
          </a:r>
          <a:endParaRPr lang="ru-RU" sz="1700" kern="1200" dirty="0"/>
        </a:p>
      </dsp:txBody>
      <dsp:txXfrm>
        <a:off x="3852154" y="889020"/>
        <a:ext cx="1460365" cy="2206453"/>
      </dsp:txXfrm>
    </dsp:sp>
    <dsp:sp modelId="{0D31367F-4AE9-448C-8B5A-E295046021AF}">
      <dsp:nvSpPr>
        <dsp:cNvPr id="0" name=""/>
        <dsp:cNvSpPr/>
      </dsp:nvSpPr>
      <dsp:spPr>
        <a:xfrm>
          <a:off x="6217143" y="0"/>
          <a:ext cx="3695527" cy="1290518"/>
        </a:xfrm>
        <a:prstGeom prst="ellipse">
          <a:avLst/>
        </a:prstGeom>
        <a:gradFill rotWithShape="0">
          <a:gsLst>
            <a:gs pos="0">
              <a:schemeClr val="accent4">
                <a:alpha val="50000"/>
                <a:hueOff val="-802584"/>
                <a:satOff val="9922"/>
                <a:lumOff val="-3235"/>
                <a:alphaOff val="0"/>
                <a:tint val="92000"/>
                <a:satMod val="170000"/>
              </a:schemeClr>
            </a:gs>
            <a:gs pos="15000">
              <a:schemeClr val="accent4">
                <a:alpha val="50000"/>
                <a:hueOff val="-802584"/>
                <a:satOff val="9922"/>
                <a:lumOff val="-3235"/>
                <a:alphaOff val="0"/>
                <a:tint val="92000"/>
                <a:shade val="99000"/>
                <a:satMod val="170000"/>
              </a:schemeClr>
            </a:gs>
            <a:gs pos="62000">
              <a:schemeClr val="accent4">
                <a:alpha val="50000"/>
                <a:hueOff val="-802584"/>
                <a:satOff val="9922"/>
                <a:lumOff val="-3235"/>
                <a:alphaOff val="0"/>
                <a:tint val="96000"/>
                <a:shade val="80000"/>
                <a:satMod val="170000"/>
              </a:schemeClr>
            </a:gs>
            <a:gs pos="97000">
              <a:schemeClr val="accent4">
                <a:alpha val="50000"/>
                <a:hueOff val="-802584"/>
                <a:satOff val="9922"/>
                <a:lumOff val="-3235"/>
                <a:alphaOff val="0"/>
                <a:tint val="98000"/>
                <a:shade val="63000"/>
                <a:satMod val="170000"/>
              </a:schemeClr>
            </a:gs>
            <a:gs pos="100000">
              <a:schemeClr val="accent4">
                <a:alpha val="50000"/>
                <a:hueOff val="-802584"/>
                <a:satOff val="9922"/>
                <a:lumOff val="-3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alpha val="50000"/>
              <a:hueOff val="-802584"/>
              <a:satOff val="9922"/>
              <a:lumOff val="-3235"/>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t>Осмысленному овладению речью</a:t>
          </a:r>
          <a:endParaRPr lang="ru-RU" sz="1700" kern="1200" dirty="0"/>
        </a:p>
      </dsp:txBody>
      <dsp:txXfrm>
        <a:off x="6758340" y="188992"/>
        <a:ext cx="2613133" cy="912534"/>
      </dsp:txXfrm>
    </dsp:sp>
    <dsp:sp modelId="{B9537CB0-715B-4F36-9F54-C1257D95F1A6}">
      <dsp:nvSpPr>
        <dsp:cNvPr id="0" name=""/>
        <dsp:cNvSpPr/>
      </dsp:nvSpPr>
      <dsp:spPr>
        <a:xfrm>
          <a:off x="5328601" y="3362617"/>
          <a:ext cx="3482889" cy="1290518"/>
        </a:xfrm>
        <a:prstGeom prst="ellipse">
          <a:avLst/>
        </a:prstGeom>
        <a:gradFill rotWithShape="0">
          <a:gsLst>
            <a:gs pos="0">
              <a:schemeClr val="accent4">
                <a:alpha val="50000"/>
                <a:hueOff val="-1605168"/>
                <a:satOff val="19845"/>
                <a:lumOff val="-6470"/>
                <a:alphaOff val="0"/>
                <a:tint val="92000"/>
                <a:satMod val="170000"/>
              </a:schemeClr>
            </a:gs>
            <a:gs pos="15000">
              <a:schemeClr val="accent4">
                <a:alpha val="50000"/>
                <a:hueOff val="-1605168"/>
                <a:satOff val="19845"/>
                <a:lumOff val="-6470"/>
                <a:alphaOff val="0"/>
                <a:tint val="92000"/>
                <a:shade val="99000"/>
                <a:satMod val="170000"/>
              </a:schemeClr>
            </a:gs>
            <a:gs pos="62000">
              <a:schemeClr val="accent4">
                <a:alpha val="50000"/>
                <a:hueOff val="-1605168"/>
                <a:satOff val="19845"/>
                <a:lumOff val="-6470"/>
                <a:alphaOff val="0"/>
                <a:tint val="96000"/>
                <a:shade val="80000"/>
                <a:satMod val="170000"/>
              </a:schemeClr>
            </a:gs>
            <a:gs pos="97000">
              <a:schemeClr val="accent4">
                <a:alpha val="50000"/>
                <a:hueOff val="-1605168"/>
                <a:satOff val="19845"/>
                <a:lumOff val="-6470"/>
                <a:alphaOff val="0"/>
                <a:tint val="98000"/>
                <a:shade val="63000"/>
                <a:satMod val="170000"/>
              </a:schemeClr>
            </a:gs>
            <a:gs pos="100000">
              <a:schemeClr val="accent4">
                <a:alpha val="50000"/>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alpha val="50000"/>
              <a:hueOff val="-1605168"/>
              <a:satOff val="19845"/>
              <a:lumOff val="-6470"/>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t>Формирование и развитие наглядного мышления</a:t>
          </a:r>
          <a:endParaRPr lang="ru-RU" sz="1700" kern="1200" dirty="0"/>
        </a:p>
      </dsp:txBody>
      <dsp:txXfrm>
        <a:off x="5838658" y="3551609"/>
        <a:ext cx="2462775" cy="912534"/>
      </dsp:txXfrm>
    </dsp:sp>
    <dsp:sp modelId="{19B3AFB1-526B-4BF4-B3C7-A70CEB8CE948}">
      <dsp:nvSpPr>
        <dsp:cNvPr id="0" name=""/>
        <dsp:cNvSpPr/>
      </dsp:nvSpPr>
      <dsp:spPr>
        <a:xfrm>
          <a:off x="7992887" y="2520280"/>
          <a:ext cx="3541556" cy="1290518"/>
        </a:xfrm>
        <a:prstGeom prst="ellipse">
          <a:avLst/>
        </a:prstGeom>
        <a:gradFill rotWithShape="0">
          <a:gsLst>
            <a:gs pos="0">
              <a:schemeClr val="accent4">
                <a:alpha val="50000"/>
                <a:hueOff val="-2407752"/>
                <a:satOff val="29768"/>
                <a:lumOff val="-9704"/>
                <a:alphaOff val="0"/>
                <a:tint val="92000"/>
                <a:satMod val="170000"/>
              </a:schemeClr>
            </a:gs>
            <a:gs pos="15000">
              <a:schemeClr val="accent4">
                <a:alpha val="50000"/>
                <a:hueOff val="-2407752"/>
                <a:satOff val="29768"/>
                <a:lumOff val="-9704"/>
                <a:alphaOff val="0"/>
                <a:tint val="92000"/>
                <a:shade val="99000"/>
                <a:satMod val="170000"/>
              </a:schemeClr>
            </a:gs>
            <a:gs pos="62000">
              <a:schemeClr val="accent4">
                <a:alpha val="50000"/>
                <a:hueOff val="-2407752"/>
                <a:satOff val="29768"/>
                <a:lumOff val="-9704"/>
                <a:alphaOff val="0"/>
                <a:tint val="96000"/>
                <a:shade val="80000"/>
                <a:satMod val="170000"/>
              </a:schemeClr>
            </a:gs>
            <a:gs pos="97000">
              <a:schemeClr val="accent4">
                <a:alpha val="50000"/>
                <a:hueOff val="-2407752"/>
                <a:satOff val="29768"/>
                <a:lumOff val="-9704"/>
                <a:alphaOff val="0"/>
                <a:tint val="98000"/>
                <a:shade val="63000"/>
                <a:satMod val="170000"/>
              </a:schemeClr>
            </a:gs>
            <a:gs pos="100000">
              <a:schemeClr val="accent4">
                <a:alpha val="50000"/>
                <a:hueOff val="-2407752"/>
                <a:satOff val="29768"/>
                <a:lumOff val="-97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alpha val="50000"/>
              <a:hueOff val="-2407752"/>
              <a:satOff val="29768"/>
              <a:lumOff val="-9704"/>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t>Конструктивных и графических навыков</a:t>
          </a:r>
          <a:endParaRPr lang="ru-RU" sz="1700" kern="1200" dirty="0"/>
        </a:p>
      </dsp:txBody>
      <dsp:txXfrm>
        <a:off x="8511536" y="2709272"/>
        <a:ext cx="2504258" cy="912534"/>
      </dsp:txXfrm>
    </dsp:sp>
    <dsp:sp modelId="{B59CD462-751A-42C4-8DCD-00D0EF03927C}">
      <dsp:nvSpPr>
        <dsp:cNvPr id="0" name=""/>
        <dsp:cNvSpPr/>
      </dsp:nvSpPr>
      <dsp:spPr>
        <a:xfrm>
          <a:off x="7848876" y="1152133"/>
          <a:ext cx="3636848" cy="1290518"/>
        </a:xfrm>
        <a:prstGeom prst="ellipse">
          <a:avLst/>
        </a:prstGeom>
        <a:gradFill rotWithShape="0">
          <a:gsLst>
            <a:gs pos="0">
              <a:schemeClr val="accent4">
                <a:alpha val="50000"/>
                <a:hueOff val="-3210336"/>
                <a:satOff val="39690"/>
                <a:lumOff val="-12939"/>
                <a:alphaOff val="0"/>
                <a:tint val="92000"/>
                <a:satMod val="170000"/>
              </a:schemeClr>
            </a:gs>
            <a:gs pos="15000">
              <a:schemeClr val="accent4">
                <a:alpha val="50000"/>
                <a:hueOff val="-3210336"/>
                <a:satOff val="39690"/>
                <a:lumOff val="-12939"/>
                <a:alphaOff val="0"/>
                <a:tint val="92000"/>
                <a:shade val="99000"/>
                <a:satMod val="170000"/>
              </a:schemeClr>
            </a:gs>
            <a:gs pos="62000">
              <a:schemeClr val="accent4">
                <a:alpha val="50000"/>
                <a:hueOff val="-3210336"/>
                <a:satOff val="39690"/>
                <a:lumOff val="-12939"/>
                <a:alphaOff val="0"/>
                <a:tint val="96000"/>
                <a:shade val="80000"/>
                <a:satMod val="170000"/>
              </a:schemeClr>
            </a:gs>
            <a:gs pos="97000">
              <a:schemeClr val="accent4">
                <a:alpha val="50000"/>
                <a:hueOff val="-3210336"/>
                <a:satOff val="39690"/>
                <a:lumOff val="-12939"/>
                <a:alphaOff val="0"/>
                <a:tint val="98000"/>
                <a:shade val="63000"/>
                <a:satMod val="170000"/>
              </a:schemeClr>
            </a:gs>
            <a:gs pos="100000">
              <a:schemeClr val="accent4">
                <a:alpha val="50000"/>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alpha val="50000"/>
              <a:hueOff val="-3210336"/>
              <a:satOff val="39690"/>
              <a:lumOff val="-12939"/>
              <a:alphaOff val="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dirty="0" smtClean="0"/>
            <a:t>Развитию пространственных представлений</a:t>
          </a:r>
          <a:endParaRPr lang="ru-RU" sz="1700" kern="1200" dirty="0"/>
        </a:p>
      </dsp:txBody>
      <dsp:txXfrm>
        <a:off x="8381480" y="1341125"/>
        <a:ext cx="2571640" cy="912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68CB-1AEA-4023-AB4F-97CFD0AC44B5}">
      <dsp:nvSpPr>
        <dsp:cNvPr id="0" name=""/>
        <dsp:cNvSpPr/>
      </dsp:nvSpPr>
      <dsp:spPr>
        <a:xfrm rot="16200000">
          <a:off x="-1779842" y="2832053"/>
          <a:ext cx="4259580" cy="6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9779" bIns="0" numCol="1" spcCol="1270" anchor="t" anchorCtr="0">
          <a:noAutofit/>
        </a:bodyPr>
        <a:lstStyle/>
        <a:p>
          <a:pPr lvl="0" algn="r" defTabSz="2000250">
            <a:lnSpc>
              <a:spcPct val="90000"/>
            </a:lnSpc>
            <a:spcBef>
              <a:spcPct val="0"/>
            </a:spcBef>
            <a:spcAft>
              <a:spcPct val="35000"/>
            </a:spcAft>
          </a:pPr>
          <a:endParaRPr lang="ru-RU" sz="4500" kern="1200" dirty="0"/>
        </a:p>
      </dsp:txBody>
      <dsp:txXfrm>
        <a:off x="-1779842" y="2832053"/>
        <a:ext cx="4259580" cy="634709"/>
      </dsp:txXfrm>
    </dsp:sp>
    <dsp:sp modelId="{F4512CF3-86DD-4ED0-B95E-4B9CCE436615}">
      <dsp:nvSpPr>
        <dsp:cNvPr id="0" name=""/>
        <dsp:cNvSpPr/>
      </dsp:nvSpPr>
      <dsp:spPr>
        <a:xfrm>
          <a:off x="943066" y="1101189"/>
          <a:ext cx="2735891" cy="4008264"/>
        </a:xfrm>
        <a:prstGeom prst="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576" tIns="559779" rIns="163576" bIns="163576" numCol="1" spcCol="1270" anchor="t" anchorCtr="0">
          <a:noAutofit/>
        </a:bodyPr>
        <a:lstStyle/>
        <a:p>
          <a:pPr marL="171450" lvl="1" indent="-171450" algn="ctr" defTabSz="800100">
            <a:lnSpc>
              <a:spcPct val="90000"/>
            </a:lnSpc>
            <a:spcBef>
              <a:spcPct val="0"/>
            </a:spcBef>
            <a:spcAft>
              <a:spcPct val="15000"/>
            </a:spcAft>
            <a:buChar char="••"/>
          </a:pPr>
          <a:r>
            <a:rPr lang="ru-RU" sz="1800" kern="1200" dirty="0" smtClean="0">
              <a:solidFill>
                <a:schemeClr val="tx1"/>
              </a:solidFill>
            </a:rPr>
            <a:t>Распространенный метод наглядного обучения – организация и проведение с обучающимися экскурсий. Особое значение экскурсии приобретают при проведении предметных уроков</a:t>
          </a:r>
          <a:endParaRPr lang="ru-RU" sz="1800" kern="1200" dirty="0">
            <a:solidFill>
              <a:schemeClr val="tx1"/>
            </a:solidFill>
          </a:endParaRPr>
        </a:p>
      </dsp:txBody>
      <dsp:txXfrm>
        <a:off x="943066" y="1101189"/>
        <a:ext cx="2735891" cy="4008264"/>
      </dsp:txXfrm>
    </dsp:sp>
    <dsp:sp modelId="{B76E13A7-2693-4589-B454-DF97324841F7}">
      <dsp:nvSpPr>
        <dsp:cNvPr id="0" name=""/>
        <dsp:cNvSpPr/>
      </dsp:nvSpPr>
      <dsp:spPr>
        <a:xfrm>
          <a:off x="0" y="1095897"/>
          <a:ext cx="1269419" cy="12694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31CE0EBE-CFD7-4CE7-8F18-92BACBE9F4A0}">
      <dsp:nvSpPr>
        <dsp:cNvPr id="0" name=""/>
        <dsp:cNvSpPr/>
      </dsp:nvSpPr>
      <dsp:spPr>
        <a:xfrm rot="5400000" flipH="1">
          <a:off x="4700931" y="3117552"/>
          <a:ext cx="61423" cy="63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9779" bIns="0" numCol="1" spcCol="1270" anchor="t" anchorCtr="0">
          <a:noAutofit/>
        </a:bodyPr>
        <a:lstStyle/>
        <a:p>
          <a:pPr lvl="0" algn="r" defTabSz="222250">
            <a:lnSpc>
              <a:spcPct val="90000"/>
            </a:lnSpc>
            <a:spcBef>
              <a:spcPct val="0"/>
            </a:spcBef>
            <a:spcAft>
              <a:spcPct val="35000"/>
            </a:spcAft>
          </a:pPr>
          <a:endParaRPr lang="ru-RU" sz="500" kern="1200" dirty="0"/>
        </a:p>
      </dsp:txBody>
      <dsp:txXfrm>
        <a:off x="4700931" y="3117552"/>
        <a:ext cx="61423" cy="63712"/>
      </dsp:txXfrm>
    </dsp:sp>
    <dsp:sp modelId="{16BCB5A9-BFB6-4839-B639-EC7F177D5966}">
      <dsp:nvSpPr>
        <dsp:cNvPr id="0" name=""/>
        <dsp:cNvSpPr/>
      </dsp:nvSpPr>
      <dsp:spPr>
        <a:xfrm>
          <a:off x="5120053" y="1069136"/>
          <a:ext cx="2517050" cy="4060018"/>
        </a:xfrm>
        <a:prstGeom prst="rect">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3576" tIns="559779" rIns="163576" bIns="163576" numCol="1" spcCol="1270" anchor="t" anchorCtr="0">
          <a:noAutofit/>
        </a:bodyPr>
        <a:lstStyle/>
        <a:p>
          <a:pPr marL="171450" lvl="1" indent="-171450" algn="ctr" defTabSz="800100">
            <a:lnSpc>
              <a:spcPct val="90000"/>
            </a:lnSpc>
            <a:spcBef>
              <a:spcPct val="0"/>
            </a:spcBef>
            <a:spcAft>
              <a:spcPct val="15000"/>
            </a:spcAft>
            <a:buChar char="••"/>
          </a:pPr>
          <a:r>
            <a:rPr lang="ru-RU" sz="1800" kern="1200" dirty="0" smtClean="0">
              <a:solidFill>
                <a:schemeClr val="tx1"/>
              </a:solidFill>
            </a:rPr>
            <a:t>К наглядным методам обучения относится демонстрация кино – и видеофильмов, ИКТ. В настоящее время имеется возможность использования видеоматериалов практически на всех этапах учебного процесса</a:t>
          </a:r>
          <a:endParaRPr lang="ru-RU" sz="1800" kern="1200" dirty="0">
            <a:solidFill>
              <a:schemeClr val="tx1"/>
            </a:solidFill>
          </a:endParaRPr>
        </a:p>
      </dsp:txBody>
      <dsp:txXfrm>
        <a:off x="5120053" y="1069136"/>
        <a:ext cx="2517050" cy="4060018"/>
      </dsp:txXfrm>
    </dsp:sp>
    <dsp:sp modelId="{5626557B-F17F-4E89-B64E-6BE074DE6BC1}">
      <dsp:nvSpPr>
        <dsp:cNvPr id="0" name=""/>
        <dsp:cNvSpPr/>
      </dsp:nvSpPr>
      <dsp:spPr>
        <a:xfrm>
          <a:off x="4320478" y="1095897"/>
          <a:ext cx="1269419" cy="12694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tint val="50000"/>
              <a:hueOff val="12985163"/>
              <a:satOff val="-6786"/>
              <a:lumOff val="445"/>
              <a:alphaOff val="0"/>
            </a:schemeClr>
          </a:contourClr>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E09EA-2045-4AB8-AA05-6EE848D45FB1}">
      <dsp:nvSpPr>
        <dsp:cNvPr id="0" name=""/>
        <dsp:cNvSpPr/>
      </dsp:nvSpPr>
      <dsp:spPr>
        <a:xfrm>
          <a:off x="23563" y="1773227"/>
          <a:ext cx="8125273" cy="1183349"/>
        </a:xfrm>
        <a:prstGeom prst="rightArrow">
          <a:avLst>
            <a:gd name="adj1" fmla="val 50000"/>
            <a:gd name="adj2" fmla="val 5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87857" numCol="1" spcCol="1270" anchor="ctr" anchorCtr="0">
          <a:noAutofit/>
        </a:bodyPr>
        <a:lstStyle/>
        <a:p>
          <a:pPr lvl="0" algn="l" defTabSz="1022350">
            <a:lnSpc>
              <a:spcPct val="90000"/>
            </a:lnSpc>
            <a:spcBef>
              <a:spcPct val="0"/>
            </a:spcBef>
            <a:spcAft>
              <a:spcPct val="35000"/>
            </a:spcAft>
          </a:pPr>
          <a:r>
            <a:rPr lang="ru-RU" sz="2300" u="sng" kern="1200" dirty="0" smtClean="0">
              <a:solidFill>
                <a:schemeClr val="tx1"/>
              </a:solidFill>
              <a:latin typeface="Times New Roman" pitchFamily="18" charset="0"/>
              <a:cs typeface="Times New Roman" pitchFamily="18" charset="0"/>
            </a:rPr>
            <a:t>В начале урока</a:t>
          </a:r>
          <a:endParaRPr lang="ru-RU" sz="2300" u="sng" kern="1200" dirty="0">
            <a:solidFill>
              <a:schemeClr val="tx1"/>
            </a:solidFill>
            <a:latin typeface="Times New Roman" pitchFamily="18" charset="0"/>
            <a:cs typeface="Times New Roman" pitchFamily="18" charset="0"/>
          </a:endParaRPr>
        </a:p>
      </dsp:txBody>
      <dsp:txXfrm>
        <a:off x="23563" y="2069064"/>
        <a:ext cx="7829436" cy="591675"/>
      </dsp:txXfrm>
    </dsp:sp>
    <dsp:sp modelId="{253F0544-E613-47A7-B704-E5F45DDBD623}">
      <dsp:nvSpPr>
        <dsp:cNvPr id="0" name=""/>
        <dsp:cNvSpPr/>
      </dsp:nvSpPr>
      <dsp:spPr>
        <a:xfrm>
          <a:off x="23563" y="2685760"/>
          <a:ext cx="2502584" cy="2279566"/>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1">
          <a:scrgbClr r="0" g="0" b="0"/>
        </a:lnRef>
        <a:fillRef idx="1">
          <a:scrgbClr r="0" g="0" b="0"/>
        </a:fillRef>
        <a:effectRef idx="3">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ru-RU" sz="2800" kern="1200" dirty="0" smtClean="0">
              <a:solidFill>
                <a:schemeClr val="tx1"/>
              </a:solidFill>
              <a:latin typeface="Times New Roman" pitchFamily="18" charset="0"/>
              <a:cs typeface="Times New Roman" pitchFamily="18" charset="0"/>
            </a:rPr>
            <a:t>Чтобы привлечь внимание обучающихся к новому материалу. </a:t>
          </a:r>
          <a:endParaRPr lang="ru-RU" sz="2800" kern="1200" dirty="0">
            <a:solidFill>
              <a:schemeClr val="tx1"/>
            </a:solidFill>
            <a:latin typeface="Times New Roman" pitchFamily="18" charset="0"/>
            <a:cs typeface="Times New Roman" pitchFamily="18" charset="0"/>
          </a:endParaRPr>
        </a:p>
      </dsp:txBody>
      <dsp:txXfrm>
        <a:off x="23563" y="2685760"/>
        <a:ext cx="2502584" cy="2279566"/>
      </dsp:txXfrm>
    </dsp:sp>
    <dsp:sp modelId="{1826524F-4151-4203-999B-121605EA3F55}">
      <dsp:nvSpPr>
        <dsp:cNvPr id="0" name=""/>
        <dsp:cNvSpPr/>
      </dsp:nvSpPr>
      <dsp:spPr>
        <a:xfrm>
          <a:off x="2526147" y="2167676"/>
          <a:ext cx="5622689" cy="1183349"/>
        </a:xfrm>
        <a:prstGeom prst="rightArrow">
          <a:avLst>
            <a:gd name="adj1" fmla="val 50000"/>
            <a:gd name="adj2" fmla="val 50000"/>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1605168"/>
              <a:satOff val="19845"/>
              <a:lumOff val="-64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87857" numCol="1" spcCol="1270" anchor="ctr" anchorCtr="0">
          <a:noAutofit/>
        </a:bodyPr>
        <a:lstStyle/>
        <a:p>
          <a:pPr lvl="0" algn="l" defTabSz="1022350">
            <a:lnSpc>
              <a:spcPct val="90000"/>
            </a:lnSpc>
            <a:spcBef>
              <a:spcPct val="0"/>
            </a:spcBef>
            <a:spcAft>
              <a:spcPct val="35000"/>
            </a:spcAft>
          </a:pPr>
          <a:r>
            <a:rPr lang="ru-RU" sz="2300" u="sng" kern="1200" dirty="0" smtClean="0">
              <a:solidFill>
                <a:schemeClr val="tx1"/>
              </a:solidFill>
              <a:latin typeface="Times New Roman" pitchFamily="18" charset="0"/>
              <a:cs typeface="Times New Roman" pitchFamily="18" charset="0"/>
            </a:rPr>
            <a:t>В середине урока</a:t>
          </a:r>
          <a:endParaRPr lang="ru-RU" sz="2300" u="sng" kern="1200" dirty="0">
            <a:solidFill>
              <a:schemeClr val="tx1"/>
            </a:solidFill>
            <a:latin typeface="Times New Roman" pitchFamily="18" charset="0"/>
            <a:cs typeface="Times New Roman" pitchFamily="18" charset="0"/>
          </a:endParaRPr>
        </a:p>
      </dsp:txBody>
      <dsp:txXfrm>
        <a:off x="2526147" y="2463513"/>
        <a:ext cx="5326852" cy="591675"/>
      </dsp:txXfrm>
    </dsp:sp>
    <dsp:sp modelId="{7B90EEDE-09A2-44C3-932D-F127ED70E784}">
      <dsp:nvSpPr>
        <dsp:cNvPr id="0" name=""/>
        <dsp:cNvSpPr/>
      </dsp:nvSpPr>
      <dsp:spPr>
        <a:xfrm>
          <a:off x="2526147" y="3080209"/>
          <a:ext cx="2502584" cy="2279566"/>
        </a:xfrm>
        <a:prstGeom prst="rect">
          <a:avLst/>
        </a:prstGeom>
        <a:solidFill>
          <a:schemeClr val="lt1">
            <a:hueOff val="0"/>
            <a:satOff val="0"/>
            <a:lumOff val="0"/>
            <a:alphaOff val="0"/>
          </a:schemeClr>
        </a:solidFill>
        <a:ln w="9525" cap="flat" cmpd="sng" algn="ctr">
          <a:solidFill>
            <a:schemeClr val="accent4">
              <a:hueOff val="-1605168"/>
              <a:satOff val="19845"/>
              <a:lumOff val="-647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1">
          <a:scrgbClr r="0" g="0" b="0"/>
        </a:lnRef>
        <a:fillRef idx="1">
          <a:scrgbClr r="0" g="0" b="0"/>
        </a:fillRef>
        <a:effectRef idx="3">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ru-RU" sz="2300" kern="1200" dirty="0" smtClean="0">
              <a:solidFill>
                <a:schemeClr val="tx1"/>
              </a:solidFill>
              <a:latin typeface="Times New Roman" pitchFamily="18" charset="0"/>
              <a:cs typeface="Times New Roman" pitchFamily="18" charset="0"/>
            </a:rPr>
            <a:t>С целью смены видов деятельности и поднятия интереса к изучаемой теме.</a:t>
          </a:r>
          <a:endParaRPr lang="ru-RU" sz="2300" kern="1200" dirty="0">
            <a:solidFill>
              <a:schemeClr val="tx1"/>
            </a:solidFill>
            <a:latin typeface="Times New Roman" pitchFamily="18" charset="0"/>
            <a:cs typeface="Times New Roman" pitchFamily="18" charset="0"/>
          </a:endParaRPr>
        </a:p>
      </dsp:txBody>
      <dsp:txXfrm>
        <a:off x="2526147" y="3080209"/>
        <a:ext cx="2502584" cy="2279566"/>
      </dsp:txXfrm>
    </dsp:sp>
    <dsp:sp modelId="{3AE80F2C-E023-4488-BAAC-D87C470E8220}">
      <dsp:nvSpPr>
        <dsp:cNvPr id="0" name=""/>
        <dsp:cNvSpPr/>
      </dsp:nvSpPr>
      <dsp:spPr>
        <a:xfrm>
          <a:off x="5028731" y="2562126"/>
          <a:ext cx="3120104" cy="1183349"/>
        </a:xfrm>
        <a:prstGeom prst="rightArrow">
          <a:avLst>
            <a:gd name="adj1" fmla="val 50000"/>
            <a:gd name="adj2" fmla="val 50000"/>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3210336"/>
              <a:satOff val="39690"/>
              <a:lumOff val="-1293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254000" bIns="187857" numCol="1" spcCol="1270" anchor="ctr" anchorCtr="0">
          <a:noAutofit/>
        </a:bodyPr>
        <a:lstStyle/>
        <a:p>
          <a:pPr lvl="0" algn="ctr" defTabSz="1022350">
            <a:lnSpc>
              <a:spcPct val="90000"/>
            </a:lnSpc>
            <a:spcBef>
              <a:spcPct val="0"/>
            </a:spcBef>
            <a:spcAft>
              <a:spcPct val="35000"/>
            </a:spcAft>
          </a:pPr>
          <a:r>
            <a:rPr lang="ru-RU" sz="2300" u="sng" kern="1200" dirty="0" smtClean="0">
              <a:solidFill>
                <a:schemeClr val="tx1"/>
              </a:solidFill>
              <a:latin typeface="Times New Roman" pitchFamily="18" charset="0"/>
              <a:cs typeface="Times New Roman" pitchFamily="18" charset="0"/>
            </a:rPr>
            <a:t>В конце урока</a:t>
          </a:r>
          <a:endParaRPr lang="ru-RU" sz="2300" u="sng" kern="1200" dirty="0">
            <a:solidFill>
              <a:schemeClr val="tx1"/>
            </a:solidFill>
            <a:latin typeface="Times New Roman" pitchFamily="18" charset="0"/>
            <a:cs typeface="Times New Roman" pitchFamily="18" charset="0"/>
          </a:endParaRPr>
        </a:p>
      </dsp:txBody>
      <dsp:txXfrm>
        <a:off x="5028731" y="2857963"/>
        <a:ext cx="2824267" cy="591675"/>
      </dsp:txXfrm>
    </dsp:sp>
    <dsp:sp modelId="{5C25901D-C6B6-4873-9111-990FA02DBF77}">
      <dsp:nvSpPr>
        <dsp:cNvPr id="0" name=""/>
        <dsp:cNvSpPr/>
      </dsp:nvSpPr>
      <dsp:spPr>
        <a:xfrm>
          <a:off x="5028731" y="3474659"/>
          <a:ext cx="2502584" cy="2246205"/>
        </a:xfrm>
        <a:prstGeom prst="rect">
          <a:avLst/>
        </a:prstGeom>
        <a:solidFill>
          <a:schemeClr val="lt1">
            <a:hueOff val="0"/>
            <a:satOff val="0"/>
            <a:lumOff val="0"/>
            <a:alphaOff val="0"/>
          </a:schemeClr>
        </a:solidFill>
        <a:ln w="9525" cap="flat" cmpd="sng" algn="ctr">
          <a:solidFill>
            <a:schemeClr val="accent4">
              <a:hueOff val="-3210336"/>
              <a:satOff val="39690"/>
              <a:lumOff val="-12939"/>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1">
          <a:scrgbClr r="0" g="0" b="0"/>
        </a:lnRef>
        <a:fillRef idx="1">
          <a:scrgbClr r="0" g="0" b="0"/>
        </a:fillRef>
        <a:effectRef idx="3">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ru-RU" sz="2300" kern="1200" dirty="0" smtClean="0">
              <a:solidFill>
                <a:schemeClr val="tx1"/>
              </a:solidFill>
              <a:latin typeface="Times New Roman" pitchFamily="18" charset="0"/>
              <a:cs typeface="Times New Roman" pitchFamily="18" charset="0"/>
            </a:rPr>
            <a:t>Для закрепления нового материала.</a:t>
          </a:r>
          <a:endParaRPr lang="ru-RU" sz="2300" kern="1200" dirty="0">
            <a:solidFill>
              <a:schemeClr val="tx1"/>
            </a:solidFill>
            <a:latin typeface="Times New Roman" pitchFamily="18" charset="0"/>
            <a:cs typeface="Times New Roman" pitchFamily="18" charset="0"/>
          </a:endParaRPr>
        </a:p>
      </dsp:txBody>
      <dsp:txXfrm>
        <a:off x="5028731" y="3474659"/>
        <a:ext cx="2502584" cy="2246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34BD-FACE-48B3-9AA6-D4EF0DF68B2A}">
      <dsp:nvSpPr>
        <dsp:cNvPr id="0" name=""/>
        <dsp:cNvSpPr/>
      </dsp:nvSpPr>
      <dsp:spPr>
        <a:xfrm>
          <a:off x="0" y="0"/>
          <a:ext cx="9144000" cy="2057400"/>
        </a:xfrm>
        <a:prstGeom prst="rect">
          <a:avLst/>
        </a:prstGeom>
        <a:solidFill>
          <a:schemeClr val="accent3">
            <a:shade val="8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shade val="80000"/>
              <a:hueOff val="0"/>
              <a:satOff val="0"/>
              <a:lumOff val="0"/>
              <a:alphaOff val="0"/>
            </a:schemeClr>
          </a:contourClr>
        </a:sp3d>
      </dsp:spPr>
      <dsp:style>
        <a:lnRef idx="0">
          <a:scrgbClr r="0" g="0" b="0"/>
        </a:lnRef>
        <a:fillRef idx="1">
          <a:scrgbClr r="0" g="0" b="0"/>
        </a:fillRef>
        <a:effectRef idx="3">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smtClean="0">
              <a:solidFill>
                <a:schemeClr val="accent5">
                  <a:lumMod val="40000"/>
                  <a:lumOff val="60000"/>
                </a:schemeClr>
              </a:solidFill>
              <a:latin typeface="Times New Roman" pitchFamily="18" charset="0"/>
              <a:cs typeface="Times New Roman" pitchFamily="18" charset="0"/>
            </a:rPr>
            <a:t> </a:t>
          </a:r>
          <a:r>
            <a:rPr lang="ru-RU" sz="2800" kern="1200" dirty="0" smtClean="0">
              <a:solidFill>
                <a:schemeClr val="accent5">
                  <a:lumMod val="40000"/>
                  <a:lumOff val="60000"/>
                </a:schemeClr>
              </a:solidFill>
              <a:latin typeface="Times New Roman" pitchFamily="18" charset="0"/>
              <a:cs typeface="Times New Roman" pitchFamily="18" charset="0"/>
            </a:rPr>
            <a:t>В младших классах с обучающимися проводится большая работа по развитию речи. На уроках и экскурсиях у них вырабатываются и закрепляются умения: </a:t>
          </a:r>
          <a:endParaRPr lang="ru-RU" sz="2800" kern="1200" dirty="0">
            <a:solidFill>
              <a:schemeClr val="accent5">
                <a:lumMod val="40000"/>
                <a:lumOff val="60000"/>
              </a:schemeClr>
            </a:solidFill>
            <a:latin typeface="Times New Roman" pitchFamily="18" charset="0"/>
            <a:cs typeface="Times New Roman" pitchFamily="18" charset="0"/>
          </a:endParaRPr>
        </a:p>
      </dsp:txBody>
      <dsp:txXfrm>
        <a:off x="0" y="0"/>
        <a:ext cx="9144000" cy="2057400"/>
      </dsp:txXfrm>
    </dsp:sp>
    <dsp:sp modelId="{BDBDD817-4200-4F2F-920E-FFF55183BCFF}">
      <dsp:nvSpPr>
        <dsp:cNvPr id="0" name=""/>
        <dsp:cNvSpPr/>
      </dsp:nvSpPr>
      <dsp:spPr>
        <a:xfrm>
          <a:off x="1116" y="2057400"/>
          <a:ext cx="1828353" cy="4320540"/>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Соотносить предмет с его изображением, узнавать предмет по изображению и называть ег</a:t>
          </a:r>
          <a:r>
            <a:rPr lang="ru-RU" sz="1600" kern="1200" dirty="0" smtClean="0">
              <a:latin typeface="Times New Roman" pitchFamily="18" charset="0"/>
              <a:cs typeface="Times New Roman" pitchFamily="18" charset="0"/>
            </a:rPr>
            <a:t>о.</a:t>
          </a:r>
          <a:endParaRPr lang="ru-RU" sz="1600" kern="1200" dirty="0">
            <a:latin typeface="Times New Roman" pitchFamily="18" charset="0"/>
            <a:cs typeface="Times New Roman" pitchFamily="18" charset="0"/>
          </a:endParaRPr>
        </a:p>
      </dsp:txBody>
      <dsp:txXfrm>
        <a:off x="1116" y="2057400"/>
        <a:ext cx="1828353" cy="4320540"/>
      </dsp:txXfrm>
    </dsp:sp>
    <dsp:sp modelId="{09E0726A-7950-4E37-BDE8-93F9435F7235}">
      <dsp:nvSpPr>
        <dsp:cNvPr id="0" name=""/>
        <dsp:cNvSpPr/>
      </dsp:nvSpPr>
      <dsp:spPr>
        <a:xfrm>
          <a:off x="1829469" y="2057400"/>
          <a:ext cx="1828353" cy="4320540"/>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Давать простейшую характеристику предмета по внешним и функциональным признакам</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1829469" y="2057400"/>
        <a:ext cx="1828353" cy="4320540"/>
      </dsp:txXfrm>
    </dsp:sp>
    <dsp:sp modelId="{48246ABC-C639-4C81-9B35-730EA5F93AED}">
      <dsp:nvSpPr>
        <dsp:cNvPr id="0" name=""/>
        <dsp:cNvSpPr/>
      </dsp:nvSpPr>
      <dsp:spPr>
        <a:xfrm>
          <a:off x="3672632" y="2060856"/>
          <a:ext cx="1828353" cy="4320540"/>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Сравнивать предметы по их существенным признакам</a:t>
          </a:r>
          <a:endParaRPr lang="ru-RU" sz="1600" b="1" kern="1200" dirty="0">
            <a:latin typeface="Times New Roman" pitchFamily="18" charset="0"/>
            <a:cs typeface="Times New Roman" pitchFamily="18" charset="0"/>
          </a:endParaRPr>
        </a:p>
      </dsp:txBody>
      <dsp:txXfrm>
        <a:off x="3672632" y="2060856"/>
        <a:ext cx="1828353" cy="4320540"/>
      </dsp:txXfrm>
    </dsp:sp>
    <dsp:sp modelId="{3EB5774F-97E6-4106-9082-18EAA3A2F2B6}">
      <dsp:nvSpPr>
        <dsp:cNvPr id="0" name=""/>
        <dsp:cNvSpPr/>
      </dsp:nvSpPr>
      <dsp:spPr>
        <a:xfrm>
          <a:off x="5486176" y="2057400"/>
          <a:ext cx="1828353" cy="4320540"/>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Употреблять в разговорной речи знакомые слова, используя предлоги, прилагательные и некоторые наречия</a:t>
          </a:r>
          <a:endParaRPr lang="ru-RU" sz="1600" b="1" kern="1200" dirty="0">
            <a:latin typeface="Times New Roman" pitchFamily="18" charset="0"/>
            <a:cs typeface="Times New Roman" pitchFamily="18" charset="0"/>
          </a:endParaRPr>
        </a:p>
      </dsp:txBody>
      <dsp:txXfrm>
        <a:off x="5486176" y="2057400"/>
        <a:ext cx="1828353" cy="4320540"/>
      </dsp:txXfrm>
    </dsp:sp>
    <dsp:sp modelId="{6825E399-4D4B-49D7-8307-1AC03D172288}">
      <dsp:nvSpPr>
        <dsp:cNvPr id="0" name=""/>
        <dsp:cNvSpPr/>
      </dsp:nvSpPr>
      <dsp:spPr>
        <a:xfrm>
          <a:off x="7314530" y="2057400"/>
          <a:ext cx="1828353" cy="4320540"/>
        </a:xfrm>
        <a:prstGeom prst="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Составлять простые предложения по демонстрируемым действиям, картинкам, вопросам учителя</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7314530" y="2057400"/>
        <a:ext cx="1828353" cy="4320540"/>
      </dsp:txXfrm>
    </dsp:sp>
    <dsp:sp modelId="{527766F6-4B56-4A74-97CD-C5B0E187A371}">
      <dsp:nvSpPr>
        <dsp:cNvPr id="0" name=""/>
        <dsp:cNvSpPr/>
      </dsp:nvSpPr>
      <dsp:spPr>
        <a:xfrm>
          <a:off x="0" y="6377940"/>
          <a:ext cx="9144000" cy="480060"/>
        </a:xfrm>
        <a:prstGeom prst="rect">
          <a:avLst/>
        </a:prstGeom>
        <a:solidFill>
          <a:schemeClr val="accent3">
            <a:shade val="8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shade val="80000"/>
              <a:hueOff val="0"/>
              <a:satOff val="0"/>
              <a:lumOff val="0"/>
              <a:alphaOff val="0"/>
            </a:schemeClr>
          </a:contourClr>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4208C-4791-46E8-B622-014743F3DB38}">
      <dsp:nvSpPr>
        <dsp:cNvPr id="0" name=""/>
        <dsp:cNvSpPr/>
      </dsp:nvSpPr>
      <dsp:spPr>
        <a:xfrm rot="16200000">
          <a:off x="-415017" y="577302"/>
          <a:ext cx="5085179" cy="3930573"/>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Особенности организации каждого урока с  обучающимися с интеллектуальными нарушениями - проведение подвижных игр и физкультурных, ритмических упражнений, выполняемых под песенку.</a:t>
          </a:r>
          <a:endParaRPr lang="ru-RU" sz="2000" kern="1200" dirty="0">
            <a:latin typeface="Times New Roman" pitchFamily="18" charset="0"/>
            <a:cs typeface="Times New Roman" pitchFamily="18" charset="0"/>
          </a:endParaRPr>
        </a:p>
      </dsp:txBody>
      <dsp:txXfrm rot="5400000">
        <a:off x="162286" y="1271294"/>
        <a:ext cx="3242723" cy="2542589"/>
      </dsp:txXfrm>
    </dsp:sp>
    <dsp:sp modelId="{7EF28C0B-D4A2-4E4C-B20F-7CCC7AEFF8D7}">
      <dsp:nvSpPr>
        <dsp:cNvPr id="0" name=""/>
        <dsp:cNvSpPr/>
      </dsp:nvSpPr>
      <dsp:spPr>
        <a:xfrm rot="5400000">
          <a:off x="3643436" y="598394"/>
          <a:ext cx="5127354" cy="3930573"/>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kern="1200" dirty="0" smtClean="0">
              <a:latin typeface="Times New Roman" pitchFamily="18" charset="0"/>
              <a:cs typeface="Times New Roman" pitchFamily="18" charset="0"/>
            </a:rPr>
            <a:t>Недопустимо, чтобы обучающиеся с </a:t>
          </a:r>
          <a:r>
            <a:rPr lang="ru-RU" sz="1900" kern="1200" dirty="0" err="1" smtClean="0">
              <a:latin typeface="Times New Roman" pitchFamily="18" charset="0"/>
              <a:cs typeface="Times New Roman" pitchFamily="18" charset="0"/>
            </a:rPr>
            <a:t>интел-лектуальными</a:t>
          </a:r>
          <a:r>
            <a:rPr lang="ru-RU" sz="1900" kern="1200" dirty="0" smtClean="0">
              <a:latin typeface="Times New Roman" pitchFamily="18" charset="0"/>
              <a:cs typeface="Times New Roman" pitchFamily="18" charset="0"/>
            </a:rPr>
            <a:t> нарушениями    весь урок сидели за своими партами, как бы интересно ни было построено занятие. Двигательные упражнения и игры должны проводиться либо в середине урока, либо к </a:t>
          </a:r>
          <a:r>
            <a:rPr lang="ru-RU" sz="2000" kern="1200" dirty="0" smtClean="0">
              <a:latin typeface="Times New Roman" pitchFamily="18" charset="0"/>
              <a:cs typeface="Times New Roman" pitchFamily="18" charset="0"/>
            </a:rPr>
            <a:t>концу его.</a:t>
          </a:r>
          <a:endParaRPr lang="ru-RU" sz="2000" kern="1200" dirty="0">
            <a:latin typeface="Times New Roman" pitchFamily="18" charset="0"/>
            <a:cs typeface="Times New Roman" pitchFamily="18" charset="0"/>
          </a:endParaRPr>
        </a:p>
      </dsp:txBody>
      <dsp:txXfrm rot="-5400000">
        <a:off x="4929677" y="1281843"/>
        <a:ext cx="3242723" cy="25636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18E0-0C5C-4CBE-BDC8-897A868E4A26}">
      <dsp:nvSpPr>
        <dsp:cNvPr id="0" name=""/>
        <dsp:cNvSpPr/>
      </dsp:nvSpPr>
      <dsp:spPr>
        <a:xfrm>
          <a:off x="115532" y="328873"/>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Использование игровой формы</a:t>
          </a:r>
          <a:endParaRPr lang="ru-RU" sz="1600" kern="1200" dirty="0"/>
        </a:p>
      </dsp:txBody>
      <dsp:txXfrm>
        <a:off x="115532" y="328873"/>
        <a:ext cx="2677245" cy="1445110"/>
      </dsp:txXfrm>
    </dsp:sp>
    <dsp:sp modelId="{CFDFE074-ED74-490C-B3E0-42CE046334E0}">
      <dsp:nvSpPr>
        <dsp:cNvPr id="0" name=""/>
        <dsp:cNvSpPr/>
      </dsp:nvSpPr>
      <dsp:spPr>
        <a:xfrm>
          <a:off x="3980" y="512261"/>
          <a:ext cx="585647" cy="8784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F0876E1A-D8F2-468E-9184-63A03B29950C}">
      <dsp:nvSpPr>
        <dsp:cNvPr id="0" name=""/>
        <dsp:cNvSpPr/>
      </dsp:nvSpPr>
      <dsp:spPr>
        <a:xfrm>
          <a:off x="3070398" y="328873"/>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Детальное расчленение материала на простейшие элементы</a:t>
          </a:r>
          <a:endParaRPr lang="ru-RU" sz="1600" kern="1200" dirty="0"/>
        </a:p>
      </dsp:txBody>
      <dsp:txXfrm>
        <a:off x="3070398" y="328873"/>
        <a:ext cx="2677245" cy="1445110"/>
      </dsp:txXfrm>
    </dsp:sp>
    <dsp:sp modelId="{8783CD92-66D0-480A-87E2-A60FFBF9829A}">
      <dsp:nvSpPr>
        <dsp:cNvPr id="0" name=""/>
        <dsp:cNvSpPr/>
      </dsp:nvSpPr>
      <dsp:spPr>
        <a:xfrm>
          <a:off x="2958846" y="512261"/>
          <a:ext cx="585647" cy="87847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24FB01E4-6D16-433D-85F2-600FCC291724}">
      <dsp:nvSpPr>
        <dsp:cNvPr id="0" name=""/>
        <dsp:cNvSpPr/>
      </dsp:nvSpPr>
      <dsp:spPr>
        <a:xfrm>
          <a:off x="6025264" y="328873"/>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Использование эмоций</a:t>
          </a:r>
          <a:endParaRPr lang="ru-RU" sz="1600" kern="1200" dirty="0"/>
        </a:p>
      </dsp:txBody>
      <dsp:txXfrm>
        <a:off x="6025264" y="328873"/>
        <a:ext cx="2677245" cy="1445110"/>
      </dsp:txXfrm>
    </dsp:sp>
    <dsp:sp modelId="{D8D3FCD8-FDBF-4DC0-AFD2-BA030FA7034B}">
      <dsp:nvSpPr>
        <dsp:cNvPr id="0" name=""/>
        <dsp:cNvSpPr/>
      </dsp:nvSpPr>
      <dsp:spPr>
        <a:xfrm>
          <a:off x="5913712" y="512261"/>
          <a:ext cx="585647" cy="87847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F298E9E4-E280-4BB5-8A17-DC824D7C019D}">
      <dsp:nvSpPr>
        <dsp:cNvPr id="0" name=""/>
        <dsp:cNvSpPr/>
      </dsp:nvSpPr>
      <dsp:spPr>
        <a:xfrm>
          <a:off x="115532" y="1869732"/>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Использование подражательности</a:t>
          </a:r>
          <a:endParaRPr lang="ru-RU" sz="1600" kern="1200" dirty="0"/>
        </a:p>
      </dsp:txBody>
      <dsp:txXfrm>
        <a:off x="115532" y="1869732"/>
        <a:ext cx="2677245" cy="1445110"/>
      </dsp:txXfrm>
    </dsp:sp>
    <dsp:sp modelId="{FC6BD483-469B-43C7-8E10-7DD0D9DE67DF}">
      <dsp:nvSpPr>
        <dsp:cNvPr id="0" name=""/>
        <dsp:cNvSpPr/>
      </dsp:nvSpPr>
      <dsp:spPr>
        <a:xfrm>
          <a:off x="3980" y="2053120"/>
          <a:ext cx="585647" cy="87847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8F0217A5-A4FB-44FA-B99A-C563221FED43}">
      <dsp:nvSpPr>
        <dsp:cNvPr id="0" name=""/>
        <dsp:cNvSpPr/>
      </dsp:nvSpPr>
      <dsp:spPr>
        <a:xfrm>
          <a:off x="3070398" y="1869732"/>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Предметно-действенное обучение</a:t>
          </a:r>
          <a:endParaRPr lang="ru-RU" sz="1600" kern="1200" dirty="0"/>
        </a:p>
      </dsp:txBody>
      <dsp:txXfrm>
        <a:off x="3070398" y="1869732"/>
        <a:ext cx="2677245" cy="1445110"/>
      </dsp:txXfrm>
    </dsp:sp>
    <dsp:sp modelId="{CE0821CD-5617-4D3E-AF63-51E16E4B3D95}">
      <dsp:nvSpPr>
        <dsp:cNvPr id="0" name=""/>
        <dsp:cNvSpPr/>
      </dsp:nvSpPr>
      <dsp:spPr>
        <a:xfrm>
          <a:off x="2958846" y="2053120"/>
          <a:ext cx="585647" cy="87847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3000" r="-63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3F8E3EF0-580C-40EF-ADC4-E8D314705A51}">
      <dsp:nvSpPr>
        <dsp:cNvPr id="0" name=""/>
        <dsp:cNvSpPr/>
      </dsp:nvSpPr>
      <dsp:spPr>
        <a:xfrm>
          <a:off x="6025264" y="1869732"/>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Постепенное усложнение самостоятельных действий</a:t>
          </a:r>
          <a:endParaRPr lang="ru-RU" sz="1600" kern="1200" dirty="0"/>
        </a:p>
      </dsp:txBody>
      <dsp:txXfrm>
        <a:off x="6025264" y="1869732"/>
        <a:ext cx="2677245" cy="1445110"/>
      </dsp:txXfrm>
    </dsp:sp>
    <dsp:sp modelId="{22A03DCE-B966-4D47-B56B-7B74F3329B37}">
      <dsp:nvSpPr>
        <dsp:cNvPr id="0" name=""/>
        <dsp:cNvSpPr/>
      </dsp:nvSpPr>
      <dsp:spPr>
        <a:xfrm>
          <a:off x="5913712" y="2053120"/>
          <a:ext cx="585647" cy="87847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3000" r="-63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81519BEB-60F3-4218-95EA-61947B621AC2}">
      <dsp:nvSpPr>
        <dsp:cNvPr id="0" name=""/>
        <dsp:cNvSpPr/>
      </dsp:nvSpPr>
      <dsp:spPr>
        <a:xfrm>
          <a:off x="115532" y="3410591"/>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Частая смена видов деятельности</a:t>
          </a:r>
          <a:endParaRPr lang="ru-RU" sz="1600" kern="1200" dirty="0"/>
        </a:p>
      </dsp:txBody>
      <dsp:txXfrm>
        <a:off x="115532" y="3410591"/>
        <a:ext cx="2677245" cy="1445110"/>
      </dsp:txXfrm>
    </dsp:sp>
    <dsp:sp modelId="{D7204B5E-CAE5-4CDB-9A9E-0EFA0B0F09FA}">
      <dsp:nvSpPr>
        <dsp:cNvPr id="0" name=""/>
        <dsp:cNvSpPr/>
      </dsp:nvSpPr>
      <dsp:spPr>
        <a:xfrm>
          <a:off x="3980" y="3593979"/>
          <a:ext cx="585647" cy="87847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0" r="-20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95DC1115-CF35-4023-8404-B0551888AAD7}">
      <dsp:nvSpPr>
        <dsp:cNvPr id="0" name=""/>
        <dsp:cNvSpPr/>
      </dsp:nvSpPr>
      <dsp:spPr>
        <a:xfrm>
          <a:off x="3070398" y="3410591"/>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Большая повторяемость материала</a:t>
          </a:r>
          <a:endParaRPr lang="ru-RU" sz="1600" kern="1200" dirty="0"/>
        </a:p>
      </dsp:txBody>
      <dsp:txXfrm>
        <a:off x="3070398" y="3410591"/>
        <a:ext cx="2677245" cy="1445110"/>
      </dsp:txXfrm>
    </dsp:sp>
    <dsp:sp modelId="{1F380268-276B-4FA1-A831-73D3C66599E5}">
      <dsp:nvSpPr>
        <dsp:cNvPr id="0" name=""/>
        <dsp:cNvSpPr/>
      </dsp:nvSpPr>
      <dsp:spPr>
        <a:xfrm>
          <a:off x="2958846" y="3593979"/>
          <a:ext cx="585647" cy="87847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3000" b="-3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 modelId="{FC9EC631-C2D4-49C1-85C1-6184AB2AA272}">
      <dsp:nvSpPr>
        <dsp:cNvPr id="0" name=""/>
        <dsp:cNvSpPr/>
      </dsp:nvSpPr>
      <dsp:spPr>
        <a:xfrm>
          <a:off x="6025264" y="3410591"/>
          <a:ext cx="2677245" cy="1445110"/>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6684"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Индивидуальная и дифференцированная работа</a:t>
          </a:r>
          <a:endParaRPr lang="ru-RU" sz="1600" kern="1200" dirty="0"/>
        </a:p>
      </dsp:txBody>
      <dsp:txXfrm>
        <a:off x="6025264" y="3410591"/>
        <a:ext cx="2677245" cy="1445110"/>
      </dsp:txXfrm>
    </dsp:sp>
    <dsp:sp modelId="{B119D827-C6A1-482E-91FD-EEE471C0E1C6}">
      <dsp:nvSpPr>
        <dsp:cNvPr id="0" name=""/>
        <dsp:cNvSpPr/>
      </dsp:nvSpPr>
      <dsp:spPr>
        <a:xfrm>
          <a:off x="5913712" y="3593979"/>
          <a:ext cx="585647" cy="878471"/>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58000" r="-58000"/>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tint val="40000"/>
              <a:hueOff val="0"/>
              <a:satOff val="0"/>
              <a:lumOff val="0"/>
              <a:alphaOff val="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19040-D4F6-487D-8CD7-7049B42C82E2}" type="datetimeFigureOut">
              <a:rPr lang="ru-RU" smtClean="0"/>
              <a:t>31.10.2022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660EC-741C-4011-A0C4-5C85E4FC075F}" type="slidenum">
              <a:rPr lang="ru-RU" smtClean="0"/>
              <a:t>‹#›</a:t>
            </a:fld>
            <a:endParaRPr lang="ru-RU"/>
          </a:p>
        </p:txBody>
      </p:sp>
    </p:spTree>
    <p:extLst>
      <p:ext uri="{BB962C8B-B14F-4D97-AF65-F5344CB8AC3E}">
        <p14:creationId xmlns:p14="http://schemas.microsoft.com/office/powerpoint/2010/main" val="309181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F660EC-741C-4011-A0C4-5C85E4FC075F}" type="slidenum">
              <a:rPr lang="ru-RU" smtClean="0"/>
              <a:t>24</a:t>
            </a:fld>
            <a:endParaRPr lang="ru-RU"/>
          </a:p>
        </p:txBody>
      </p:sp>
    </p:spTree>
    <p:extLst>
      <p:ext uri="{BB962C8B-B14F-4D97-AF65-F5344CB8AC3E}">
        <p14:creationId xmlns:p14="http://schemas.microsoft.com/office/powerpoint/2010/main" val="321735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BF660EC-741C-4011-A0C4-5C85E4FC075F}" type="slidenum">
              <a:rPr lang="ru-RU" smtClean="0"/>
              <a:t>28</a:t>
            </a:fld>
            <a:endParaRPr lang="ru-RU"/>
          </a:p>
        </p:txBody>
      </p:sp>
    </p:spTree>
    <p:extLst>
      <p:ext uri="{BB962C8B-B14F-4D97-AF65-F5344CB8AC3E}">
        <p14:creationId xmlns:p14="http://schemas.microsoft.com/office/powerpoint/2010/main" val="137990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31.10.2022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31.10.2022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620688"/>
            <a:ext cx="5544616" cy="3312368"/>
          </a:xfrm>
        </p:spPr>
        <p:txBody>
          <a:bodyPr>
            <a:normAutofit fontScale="90000"/>
          </a:bodyPr>
          <a:lstStyle/>
          <a:p>
            <a:pPr algn="ctr"/>
            <a:r>
              <a:rPr lang="ru-RU" sz="3200" b="1" dirty="0" smtClean="0">
                <a:solidFill>
                  <a:srgbClr val="7030A0"/>
                </a:solidFill>
                <a:latin typeface="Times New Roman" pitchFamily="18" charset="0"/>
                <a:cs typeface="Times New Roman" pitchFamily="18" charset="0"/>
              </a:rPr>
              <a:t>Методы и приемы формирования мотивации к учебной деятельности у обучающихся с умственной отсталостью (интеллектуальными нарушениями)</a:t>
            </a:r>
            <a:endParaRPr lang="ru-RU" sz="3200" b="1" dirty="0">
              <a:solidFill>
                <a:srgbClr val="7030A0"/>
              </a:solidFill>
              <a:latin typeface="Times New Roman" pitchFamily="18" charset="0"/>
              <a:cs typeface="Times New Roman" pitchFamily="18" charset="0"/>
            </a:endParaRPr>
          </a:p>
        </p:txBody>
      </p:sp>
      <p:pic>
        <p:nvPicPr>
          <p:cNvPr id="5" name="Picture 2" descr="https://nshds4.edusev.ru/uploads/1000/718/section/363482/ovz.jpg?1498660207367"/>
          <p:cNvPicPr>
            <a:picLocks noChangeAspect="1" noChangeArrowheads="1"/>
          </p:cNvPicPr>
          <p:nvPr/>
        </p:nvPicPr>
        <p:blipFill>
          <a:blip r:embed="rId2" cstate="print"/>
          <a:srcRect/>
          <a:stretch>
            <a:fillRect/>
          </a:stretch>
        </p:blipFill>
        <p:spPr bwMode="auto">
          <a:xfrm>
            <a:off x="1115616" y="3949202"/>
            <a:ext cx="4105033" cy="2048412"/>
          </a:xfrm>
          <a:prstGeom prst="rect">
            <a:avLst/>
          </a:prstGeom>
          <a:ln>
            <a:noFill/>
          </a:ln>
          <a:effectLst>
            <a:softEdge rad="112500"/>
          </a:effectLst>
        </p:spPr>
      </p:pic>
      <p:sp>
        <p:nvSpPr>
          <p:cNvPr id="3" name="TextBox 2"/>
          <p:cNvSpPr txBox="1"/>
          <p:nvPr/>
        </p:nvSpPr>
        <p:spPr>
          <a:xfrm>
            <a:off x="3851920" y="5292757"/>
            <a:ext cx="4963346" cy="923330"/>
          </a:xfrm>
          <a:prstGeom prst="rect">
            <a:avLst/>
          </a:prstGeom>
          <a:noFill/>
        </p:spPr>
        <p:txBody>
          <a:bodyPr wrap="none" rtlCol="0">
            <a:spAutoFit/>
          </a:bodyPr>
          <a:lstStyle/>
          <a:p>
            <a:r>
              <a:rPr lang="ru-RU" b="1" dirty="0" smtClean="0"/>
              <a:t>ГКОУ «Специальная (коррекционная) </a:t>
            </a:r>
          </a:p>
          <a:p>
            <a:r>
              <a:rPr lang="ru-RU" b="1" dirty="0"/>
              <a:t>о</a:t>
            </a:r>
            <a:r>
              <a:rPr lang="ru-RU" b="1" dirty="0" smtClean="0"/>
              <a:t>бщеобразовательная школа – интернат № 2»</a:t>
            </a:r>
          </a:p>
          <a:p>
            <a:r>
              <a:rPr lang="ru-RU" b="1" dirty="0" smtClean="0"/>
              <a:t>Удовенко С.В. - зам. директора по УВР </a:t>
            </a:r>
            <a:endParaRPr lang="ru-RU" b="1" dirty="0"/>
          </a:p>
        </p:txBody>
      </p:sp>
    </p:spTree>
    <p:extLst>
      <p:ext uri="{BB962C8B-B14F-4D97-AF65-F5344CB8AC3E}">
        <p14:creationId xmlns:p14="http://schemas.microsoft.com/office/powerpoint/2010/main" val="418853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2873455424"/>
              </p:ext>
            </p:extLst>
          </p:nvPr>
        </p:nvGraphicFramePr>
        <p:xfrm>
          <a:off x="179512" y="1397000"/>
          <a:ext cx="8784976"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Круглая лента лицом вверх 4"/>
          <p:cNvSpPr/>
          <p:nvPr/>
        </p:nvSpPr>
        <p:spPr>
          <a:xfrm>
            <a:off x="827584" y="188640"/>
            <a:ext cx="8064896" cy="1152128"/>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7030A0"/>
                </a:solidFill>
                <a:latin typeface="Times New Roman" panose="02020603050405020304" pitchFamily="18" charset="0"/>
                <a:cs typeface="Times New Roman" panose="02020603050405020304" pitchFamily="18" charset="0"/>
              </a:rPr>
              <a:t>Принципы обучения детей с </a:t>
            </a:r>
            <a:r>
              <a:rPr lang="ru-RU" sz="2000" b="1" dirty="0" smtClean="0">
                <a:solidFill>
                  <a:srgbClr val="7030A0"/>
                </a:solidFill>
                <a:latin typeface="Times New Roman" panose="02020603050405020304" pitchFamily="18" charset="0"/>
                <a:cs typeface="Times New Roman" panose="02020603050405020304" pitchFamily="18" charset="0"/>
              </a:rPr>
              <a:t>интеллектуальными нарушениями</a:t>
            </a: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38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5415276" y="332656"/>
            <a:ext cx="1965036" cy="19489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гуманное отношение к обучающимся</a:t>
            </a:r>
          </a:p>
        </p:txBody>
      </p:sp>
      <p:sp>
        <p:nvSpPr>
          <p:cNvPr id="3" name="Овал 2"/>
          <p:cNvSpPr/>
          <p:nvPr/>
        </p:nvSpPr>
        <p:spPr>
          <a:xfrm>
            <a:off x="2055616" y="260648"/>
            <a:ext cx="1940320" cy="1913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обогащение мышления эмоциями, чувствами</a:t>
            </a:r>
          </a:p>
        </p:txBody>
      </p:sp>
      <p:sp>
        <p:nvSpPr>
          <p:cNvPr id="7" name="Овал 6"/>
          <p:cNvSpPr/>
          <p:nvPr/>
        </p:nvSpPr>
        <p:spPr>
          <a:xfrm>
            <a:off x="3347864" y="2132857"/>
            <a:ext cx="2558232" cy="252027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ctr">
              <a:buNone/>
            </a:pPr>
            <a:r>
              <a:rPr lang="ru-RU" sz="2000" dirty="0">
                <a:solidFill>
                  <a:schemeClr val="bg1"/>
                </a:solidFill>
                <a:latin typeface="Arial" panose="020B0604020202020204" pitchFamily="34" charset="0"/>
                <a:cs typeface="Arial" panose="020B0604020202020204" pitchFamily="34" charset="0"/>
              </a:rPr>
              <a:t>Условия успешной работы по развитию учебной мотивации </a:t>
            </a:r>
          </a:p>
        </p:txBody>
      </p:sp>
      <p:sp>
        <p:nvSpPr>
          <p:cNvPr id="11" name="Скругленный прямоугольник 10"/>
          <p:cNvSpPr/>
          <p:nvPr/>
        </p:nvSpPr>
        <p:spPr>
          <a:xfrm>
            <a:off x="422250" y="4496173"/>
            <a:ext cx="2592288" cy="144016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формирование правильной оценки своих возможностей, пробуждение и закрепление стремления к </a:t>
            </a:r>
            <a:r>
              <a:rPr lang="ru-RU" sz="1400" dirty="0" smtClean="0">
                <a:solidFill>
                  <a:schemeClr val="tx1"/>
                </a:solidFill>
                <a:latin typeface="Arial" panose="020B0604020202020204" pitchFamily="34" charset="0"/>
                <a:cs typeface="Arial" panose="020B0604020202020204" pitchFamily="34" charset="0"/>
              </a:rPr>
              <a:t>самосовершенствованию</a:t>
            </a:r>
            <a:endParaRPr lang="ru-RU" sz="1400" dirty="0">
              <a:solidFill>
                <a:schemeClr val="tx1"/>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347864" y="5301208"/>
            <a:ext cx="2592288" cy="144016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удовлетворение их потребностей в общении и сотрудничестве с педагогом и одноклассниками в процессе учебной работы на </a:t>
            </a:r>
            <a:r>
              <a:rPr lang="ru-RU" sz="1400" dirty="0" smtClean="0">
                <a:solidFill>
                  <a:schemeClr val="tx1"/>
                </a:solidFill>
                <a:latin typeface="Arial" panose="020B0604020202020204" pitchFamily="34" charset="0"/>
                <a:cs typeface="Arial" panose="020B0604020202020204" pitchFamily="34" charset="0"/>
              </a:rPr>
              <a:t>уроке</a:t>
            </a:r>
            <a:endParaRPr lang="ru-RU" sz="1400" dirty="0">
              <a:solidFill>
                <a:schemeClr val="tx1"/>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179512" y="2546979"/>
            <a:ext cx="2592288" cy="14401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latin typeface="Arial" panose="020B0604020202020204" pitchFamily="34" charset="0"/>
                <a:cs typeface="Arial" panose="020B0604020202020204" pitchFamily="34" charset="0"/>
              </a:rPr>
              <a:t>воспитание ответственного отношения к учебному труду</a:t>
            </a:r>
          </a:p>
        </p:txBody>
      </p:sp>
      <p:sp>
        <p:nvSpPr>
          <p:cNvPr id="16" name="Скругленный прямоугольник 15"/>
          <p:cNvSpPr/>
          <p:nvPr/>
        </p:nvSpPr>
        <p:spPr>
          <a:xfrm>
            <a:off x="6228184" y="4517352"/>
            <a:ext cx="2592288" cy="144016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определяющим условием является взаимоотношение обучающегося и педагога</a:t>
            </a:r>
          </a:p>
        </p:txBody>
      </p:sp>
      <p:sp>
        <p:nvSpPr>
          <p:cNvPr id="17" name="Скругленный прямоугольник 16"/>
          <p:cNvSpPr/>
          <p:nvPr/>
        </p:nvSpPr>
        <p:spPr>
          <a:xfrm>
            <a:off x="6452592" y="2517574"/>
            <a:ext cx="2592288" cy="14401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latin typeface="Arial" panose="020B0604020202020204" pitchFamily="34" charset="0"/>
                <a:cs typeface="Arial" panose="020B0604020202020204" pitchFamily="34" charset="0"/>
              </a:rPr>
              <a:t>стимулирование любознательности</a:t>
            </a:r>
          </a:p>
        </p:txBody>
      </p:sp>
      <p:sp>
        <p:nvSpPr>
          <p:cNvPr id="18" name="Стрелка вверх 17"/>
          <p:cNvSpPr/>
          <p:nvPr/>
        </p:nvSpPr>
        <p:spPr>
          <a:xfrm rot="19237313">
            <a:off x="3503713" y="1993197"/>
            <a:ext cx="216024" cy="47815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верх 18"/>
          <p:cNvSpPr/>
          <p:nvPr/>
        </p:nvSpPr>
        <p:spPr>
          <a:xfrm rot="5400000">
            <a:off x="6071217" y="3081910"/>
            <a:ext cx="216024" cy="47815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верх 19"/>
          <p:cNvSpPr/>
          <p:nvPr/>
        </p:nvSpPr>
        <p:spPr>
          <a:xfrm rot="16200000">
            <a:off x="2928768" y="3081909"/>
            <a:ext cx="216024" cy="478157"/>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верх 20"/>
          <p:cNvSpPr/>
          <p:nvPr/>
        </p:nvSpPr>
        <p:spPr>
          <a:xfrm rot="2394474">
            <a:off x="5543499" y="2001132"/>
            <a:ext cx="216024" cy="478155"/>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верх 21"/>
          <p:cNvSpPr/>
          <p:nvPr/>
        </p:nvSpPr>
        <p:spPr>
          <a:xfrm rot="8229662">
            <a:off x="5713861" y="4222916"/>
            <a:ext cx="216024" cy="478157"/>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верх 22"/>
          <p:cNvSpPr/>
          <p:nvPr/>
        </p:nvSpPr>
        <p:spPr>
          <a:xfrm rot="13750901">
            <a:off x="3286580" y="4176039"/>
            <a:ext cx="216024" cy="478157"/>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верх 23"/>
          <p:cNvSpPr/>
          <p:nvPr/>
        </p:nvSpPr>
        <p:spPr>
          <a:xfrm rot="10800000">
            <a:off x="4499992" y="4738095"/>
            <a:ext cx="216024" cy="478157"/>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831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175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3750"/>
                            </p:stCondLst>
                            <p:childTnLst>
                              <p:par>
                                <p:cTn id="13" presetID="22" presetClass="entr" presetSubtype="2" fill="hold" grpId="0" nodeType="afterEffect">
                                  <p:stCondLst>
                                    <p:cond delay="175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6500"/>
                            </p:stCondLst>
                            <p:childTnLst>
                              <p:par>
                                <p:cTn id="17" presetID="22" presetClass="entr" presetSubtype="8" fill="hold" grpId="0" nodeType="afterEffect">
                                  <p:stCondLst>
                                    <p:cond delay="175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175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par>
                          <p:cTn id="25" fill="hold">
                            <p:stCondLst>
                              <p:cond delay="2750"/>
                            </p:stCondLst>
                            <p:childTnLst>
                              <p:par>
                                <p:cTn id="26" presetID="22" presetClass="entr" presetSubtype="1" fill="hold" grpId="0" nodeType="afterEffect">
                                  <p:stCondLst>
                                    <p:cond delay="175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p:stCondLst>
                              <p:cond delay="5500"/>
                            </p:stCondLst>
                            <p:childTnLst>
                              <p:par>
                                <p:cTn id="30" presetID="22" presetClass="entr" presetSubtype="2" fill="hold" grpId="0" nodeType="afterEffect">
                                  <p:stCondLst>
                                    <p:cond delay="175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971600" y="476672"/>
            <a:ext cx="7632848" cy="122413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chemeClr val="tx1"/>
                </a:solidFill>
                <a:latin typeface="Arial" panose="020B0604020202020204" pitchFamily="34" charset="0"/>
                <a:cs typeface="Arial" panose="020B0604020202020204" pitchFamily="34" charset="0"/>
              </a:rPr>
              <a:t>Для формирования активной позиции школьника необходимо активизировать у обучающегося состояние субъекта учебной деятельности при помощи следующих приёмов</a:t>
            </a:r>
            <a:endParaRPr lang="ru-RU" dirty="0">
              <a:solidFill>
                <a:schemeClr val="tx1"/>
              </a:solidFill>
            </a:endParaRPr>
          </a:p>
        </p:txBody>
      </p:sp>
      <p:grpSp>
        <p:nvGrpSpPr>
          <p:cNvPr id="18" name="Группа 17"/>
          <p:cNvGrpSpPr/>
          <p:nvPr/>
        </p:nvGrpSpPr>
        <p:grpSpPr>
          <a:xfrm>
            <a:off x="66318" y="1844824"/>
            <a:ext cx="3131840" cy="3888432"/>
            <a:chOff x="0" y="1816228"/>
            <a:chExt cx="3131840" cy="3888432"/>
          </a:xfrm>
          <a:solidFill>
            <a:srgbClr val="FFC000"/>
          </a:solidFill>
        </p:grpSpPr>
        <p:sp>
          <p:nvSpPr>
            <p:cNvPr id="11" name="Стрелка вниз 10"/>
            <p:cNvSpPr/>
            <p:nvPr/>
          </p:nvSpPr>
          <p:spPr>
            <a:xfrm>
              <a:off x="1511660" y="1816228"/>
              <a:ext cx="288032" cy="763492"/>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ертикальный свиток 16"/>
            <p:cNvSpPr/>
            <p:nvPr/>
          </p:nvSpPr>
          <p:spPr>
            <a:xfrm>
              <a:off x="0" y="2680324"/>
              <a:ext cx="3131840" cy="3024336"/>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chemeClr val="tx1"/>
                  </a:solidFill>
                  <a:latin typeface="Arial" panose="020B0604020202020204" pitchFamily="34" charset="0"/>
                  <a:cs typeface="Arial" panose="020B0604020202020204" pitchFamily="34" charset="0"/>
                </a:rPr>
                <a:t>выполнение заданий-поручений</a:t>
              </a:r>
            </a:p>
          </p:txBody>
        </p:sp>
      </p:grpSp>
      <p:grpSp>
        <p:nvGrpSpPr>
          <p:cNvPr id="21" name="Группа 20"/>
          <p:cNvGrpSpPr/>
          <p:nvPr/>
        </p:nvGrpSpPr>
        <p:grpSpPr>
          <a:xfrm>
            <a:off x="3059832" y="1844824"/>
            <a:ext cx="3096344" cy="3888432"/>
            <a:chOff x="3059832" y="1844824"/>
            <a:chExt cx="3096344" cy="3888432"/>
          </a:xfrm>
          <a:solidFill>
            <a:srgbClr val="FFC000"/>
          </a:solidFill>
        </p:grpSpPr>
        <p:sp>
          <p:nvSpPr>
            <p:cNvPr id="14" name="Стрелка вниз 13"/>
            <p:cNvSpPr/>
            <p:nvPr/>
          </p:nvSpPr>
          <p:spPr>
            <a:xfrm>
              <a:off x="4644008" y="1844824"/>
              <a:ext cx="288032" cy="763492"/>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Вертикальный свиток 18"/>
            <p:cNvSpPr/>
            <p:nvPr/>
          </p:nvSpPr>
          <p:spPr>
            <a:xfrm>
              <a:off x="3059832" y="2708920"/>
              <a:ext cx="3096344" cy="3024336"/>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воспитание ответственности за свою работу</a:t>
              </a:r>
            </a:p>
            <a:p>
              <a:pPr lvl="0" algn="ctr"/>
              <a:endParaRPr lang="ru-RU" dirty="0">
                <a:latin typeface="Arial" panose="020B0604020202020204" pitchFamily="34" charset="0"/>
                <a:cs typeface="Arial" panose="020B0604020202020204" pitchFamily="34" charset="0"/>
              </a:endParaRPr>
            </a:p>
          </p:txBody>
        </p:sp>
      </p:grpSp>
      <p:grpSp>
        <p:nvGrpSpPr>
          <p:cNvPr id="22" name="Группа 21"/>
          <p:cNvGrpSpPr/>
          <p:nvPr/>
        </p:nvGrpSpPr>
        <p:grpSpPr>
          <a:xfrm>
            <a:off x="6148055" y="1844824"/>
            <a:ext cx="3059832" cy="3888433"/>
            <a:chOff x="6148055" y="1844824"/>
            <a:chExt cx="3059832" cy="4460507"/>
          </a:xfrm>
          <a:solidFill>
            <a:srgbClr val="FFC000"/>
          </a:solidFill>
        </p:grpSpPr>
        <p:sp>
          <p:nvSpPr>
            <p:cNvPr id="13" name="Стрелка вниз 12"/>
            <p:cNvSpPr/>
            <p:nvPr/>
          </p:nvSpPr>
          <p:spPr>
            <a:xfrm>
              <a:off x="7596336" y="1844824"/>
              <a:ext cx="288032" cy="763492"/>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Вертикальный свиток 19"/>
            <p:cNvSpPr/>
            <p:nvPr/>
          </p:nvSpPr>
          <p:spPr>
            <a:xfrm>
              <a:off x="6148055" y="2842206"/>
              <a:ext cx="3059832" cy="3463125"/>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формирование положительного отношения к делам</a:t>
              </a:r>
            </a:p>
            <a:p>
              <a:pPr lvl="0" algn="ctr"/>
              <a:endParaRPr lang="ru-RU"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673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75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1+#ppt_w/2"/>
                                          </p:val>
                                        </p:tav>
                                        <p:tav tm="100000">
                                          <p:val>
                                            <p:strVal val="#ppt_x"/>
                                          </p:val>
                                        </p:tav>
                                      </p:tavLst>
                                    </p:anim>
                                    <p:anim calcmode="lin" valueType="num">
                                      <p:cBhvr additive="base">
                                        <p:cTn id="13" dur="75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2" presetClass="entr" presetSubtype="2" fill="hold" nodeType="afterEffect">
                                  <p:stCondLst>
                                    <p:cond delay="75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1+#ppt_w/2"/>
                                          </p:val>
                                        </p:tav>
                                        <p:tav tm="100000">
                                          <p:val>
                                            <p:strVal val="#ppt_x"/>
                                          </p:val>
                                        </p:tav>
                                      </p:tavLst>
                                    </p:anim>
                                    <p:anim calcmode="lin" valueType="num">
                                      <p:cBhvr additive="base">
                                        <p:cTn id="1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Группа 51"/>
          <p:cNvGrpSpPr/>
          <p:nvPr/>
        </p:nvGrpSpPr>
        <p:grpSpPr>
          <a:xfrm>
            <a:off x="827584" y="908720"/>
            <a:ext cx="2916324" cy="1584176"/>
            <a:chOff x="827584" y="908720"/>
            <a:chExt cx="2916324" cy="1584176"/>
          </a:xfrm>
        </p:grpSpPr>
        <p:sp>
          <p:nvSpPr>
            <p:cNvPr id="21" name="Скругленный прямоугольник 20"/>
            <p:cNvSpPr/>
            <p:nvPr/>
          </p:nvSpPr>
          <p:spPr>
            <a:xfrm>
              <a:off x="827584" y="908720"/>
              <a:ext cx="2160240"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500" b="1" dirty="0">
                  <a:latin typeface="Arial" panose="020B0604020202020204" pitchFamily="34" charset="0"/>
                  <a:cs typeface="Arial" panose="020B0604020202020204" pitchFamily="34" charset="0"/>
                </a:rPr>
                <a:t>создание у обучающегося в учебной деятельности ситуации успеха</a:t>
              </a:r>
            </a:p>
          </p:txBody>
        </p:sp>
        <p:cxnSp>
          <p:nvCxnSpPr>
            <p:cNvPr id="28" name="Прямая со стрелкой 27"/>
            <p:cNvCxnSpPr/>
            <p:nvPr/>
          </p:nvCxnSpPr>
          <p:spPr>
            <a:xfrm flipH="1" flipV="1">
              <a:off x="2987824" y="1700808"/>
              <a:ext cx="756084" cy="648072"/>
            </a:xfrm>
            <a:prstGeom prst="straightConnector1">
              <a:avLst/>
            </a:prstGeom>
            <a:ln w="63500" cmpd="sng">
              <a:tailEnd type="arrow"/>
            </a:ln>
          </p:spPr>
          <p:style>
            <a:lnRef idx="1">
              <a:schemeClr val="accent1"/>
            </a:lnRef>
            <a:fillRef idx="0">
              <a:schemeClr val="accent1"/>
            </a:fillRef>
            <a:effectRef idx="0">
              <a:schemeClr val="accent1"/>
            </a:effectRef>
            <a:fontRef idx="minor">
              <a:schemeClr val="tx1"/>
            </a:fontRef>
          </p:style>
        </p:cxnSp>
      </p:grpSp>
      <p:grpSp>
        <p:nvGrpSpPr>
          <p:cNvPr id="53" name="Группа 52"/>
          <p:cNvGrpSpPr/>
          <p:nvPr/>
        </p:nvGrpSpPr>
        <p:grpSpPr>
          <a:xfrm>
            <a:off x="3743908" y="4437112"/>
            <a:ext cx="2160240" cy="2304256"/>
            <a:chOff x="3743908" y="4437112"/>
            <a:chExt cx="2160240" cy="2304256"/>
          </a:xfrm>
        </p:grpSpPr>
        <p:sp>
          <p:nvSpPr>
            <p:cNvPr id="20" name="Скругленный прямоугольник 19"/>
            <p:cNvSpPr/>
            <p:nvPr/>
          </p:nvSpPr>
          <p:spPr>
            <a:xfrm>
              <a:off x="3743908" y="5157192"/>
              <a:ext cx="2160240"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dirty="0">
                  <a:latin typeface="Arial" panose="020B0604020202020204" pitchFamily="34" charset="0"/>
                  <a:cs typeface="Arial" panose="020B0604020202020204" pitchFamily="34" charset="0"/>
                </a:rPr>
                <a:t>целенаправленное эмоциональное стимулирование и поддержка обучающихся на </a:t>
              </a:r>
              <a:r>
                <a:rPr lang="ru-RU" sz="1400" b="1" dirty="0" smtClean="0">
                  <a:latin typeface="Arial" panose="020B0604020202020204" pitchFamily="34" charset="0"/>
                  <a:cs typeface="Arial" panose="020B0604020202020204" pitchFamily="34" charset="0"/>
                </a:rPr>
                <a:t>уроке</a:t>
              </a:r>
              <a:endParaRPr lang="ru-RU" sz="1400" b="1" dirty="0">
                <a:latin typeface="Arial" panose="020B0604020202020204" pitchFamily="34" charset="0"/>
                <a:cs typeface="Arial" panose="020B0604020202020204" pitchFamily="34" charset="0"/>
              </a:endParaRPr>
            </a:p>
          </p:txBody>
        </p:sp>
        <p:cxnSp>
          <p:nvCxnSpPr>
            <p:cNvPr id="34" name="Прямая со стрелкой 33"/>
            <p:cNvCxnSpPr/>
            <p:nvPr/>
          </p:nvCxnSpPr>
          <p:spPr>
            <a:xfrm>
              <a:off x="4788024" y="4437112"/>
              <a:ext cx="0" cy="792088"/>
            </a:xfrm>
            <a:prstGeom prst="straightConnector1">
              <a:avLst/>
            </a:prstGeom>
            <a:ln w="63500" cmpd="sng">
              <a:tailEnd type="arrow"/>
            </a:ln>
          </p:spPr>
          <p:style>
            <a:lnRef idx="1">
              <a:schemeClr val="accent1"/>
            </a:lnRef>
            <a:fillRef idx="0">
              <a:schemeClr val="accent1"/>
            </a:fillRef>
            <a:effectRef idx="0">
              <a:schemeClr val="accent1"/>
            </a:effectRef>
            <a:fontRef idx="minor">
              <a:schemeClr val="tx1"/>
            </a:fontRef>
          </p:style>
        </p:cxnSp>
      </p:grpSp>
      <p:grpSp>
        <p:nvGrpSpPr>
          <p:cNvPr id="54" name="Группа 53"/>
          <p:cNvGrpSpPr/>
          <p:nvPr/>
        </p:nvGrpSpPr>
        <p:grpSpPr>
          <a:xfrm>
            <a:off x="5508104" y="908720"/>
            <a:ext cx="3096344" cy="1584176"/>
            <a:chOff x="5508104" y="908720"/>
            <a:chExt cx="3096344" cy="1584176"/>
          </a:xfrm>
        </p:grpSpPr>
        <p:sp>
          <p:nvSpPr>
            <p:cNvPr id="19" name="Скругленный прямоугольник 18"/>
            <p:cNvSpPr/>
            <p:nvPr/>
          </p:nvSpPr>
          <p:spPr>
            <a:xfrm>
              <a:off x="6300192" y="908720"/>
              <a:ext cx="2304256"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500" b="1" dirty="0">
                  <a:latin typeface="Arial" panose="020B0604020202020204" pitchFamily="34" charset="0"/>
                  <a:cs typeface="Arial" panose="020B0604020202020204" pitchFamily="34" charset="0"/>
                </a:rPr>
                <a:t>создание доброжелательной атмосферы на уроке</a:t>
              </a:r>
              <a:endParaRPr lang="ru-RU" sz="1500" b="1" dirty="0"/>
            </a:p>
          </p:txBody>
        </p:sp>
        <p:cxnSp>
          <p:nvCxnSpPr>
            <p:cNvPr id="35" name="Прямая со стрелкой 34"/>
            <p:cNvCxnSpPr/>
            <p:nvPr/>
          </p:nvCxnSpPr>
          <p:spPr>
            <a:xfrm flipV="1">
              <a:off x="5508104" y="1916832"/>
              <a:ext cx="886807" cy="432048"/>
            </a:xfrm>
            <a:prstGeom prst="straightConnector1">
              <a:avLst/>
            </a:prstGeom>
            <a:ln w="63500" cmpd="sng">
              <a:tailEnd type="arrow"/>
            </a:ln>
          </p:spPr>
          <p:style>
            <a:lnRef idx="1">
              <a:schemeClr val="accent1"/>
            </a:lnRef>
            <a:fillRef idx="0">
              <a:schemeClr val="accent1"/>
            </a:fillRef>
            <a:effectRef idx="0">
              <a:schemeClr val="accent1"/>
            </a:effectRef>
            <a:fontRef idx="minor">
              <a:schemeClr val="tx1"/>
            </a:fontRef>
          </p:style>
        </p:cxnSp>
      </p:grpSp>
      <p:sp>
        <p:nvSpPr>
          <p:cNvPr id="44" name="Равнобедренный треугольник 43"/>
          <p:cNvSpPr/>
          <p:nvPr/>
        </p:nvSpPr>
        <p:spPr>
          <a:xfrm>
            <a:off x="2618641" y="1043930"/>
            <a:ext cx="4050450" cy="3321174"/>
          </a:xfrm>
          <a:prstGeom prst="triangle">
            <a:avLst>
              <a:gd name="adj" fmla="val 5031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900" dirty="0">
                <a:latin typeface="Arial" panose="020B0604020202020204" pitchFamily="34" charset="0"/>
                <a:cs typeface="Arial" panose="020B0604020202020204" pitchFamily="34" charset="0"/>
              </a:rPr>
              <a:t>Условия формирование положительного отношения к учебе</a:t>
            </a:r>
          </a:p>
        </p:txBody>
      </p:sp>
    </p:spTree>
    <p:extLst>
      <p:ext uri="{BB962C8B-B14F-4D97-AF65-F5344CB8AC3E}">
        <p14:creationId xmlns:p14="http://schemas.microsoft.com/office/powerpoint/2010/main" val="29347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750"/>
                                        <p:tgtEl>
                                          <p:spTgt spid="52"/>
                                        </p:tgtEl>
                                      </p:cBhvr>
                                    </p:animEffect>
                                  </p:childTnLst>
                                </p:cTn>
                              </p:par>
                            </p:childTnLst>
                          </p:cTn>
                        </p:par>
                        <p:par>
                          <p:cTn id="8" fill="hold">
                            <p:stCondLst>
                              <p:cond delay="750"/>
                            </p:stCondLst>
                            <p:childTnLst>
                              <p:par>
                                <p:cTn id="9" presetID="22" presetClass="entr" presetSubtype="8" fill="hold" nodeType="afterEffect">
                                  <p:stCondLst>
                                    <p:cond delay="175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750"/>
                                        <p:tgtEl>
                                          <p:spTgt spid="54"/>
                                        </p:tgtEl>
                                      </p:cBhvr>
                                    </p:animEffect>
                                  </p:childTnLst>
                                </p:cTn>
                              </p:par>
                            </p:childTnLst>
                          </p:cTn>
                        </p:par>
                        <p:par>
                          <p:cTn id="12" fill="hold">
                            <p:stCondLst>
                              <p:cond delay="3250"/>
                            </p:stCondLst>
                            <p:childTnLst>
                              <p:par>
                                <p:cTn id="13" presetID="22" presetClass="entr" presetSubtype="1" fill="hold" nodeType="afterEffect">
                                  <p:stCondLst>
                                    <p:cond delay="1750"/>
                                  </p:stCondLst>
                                  <p:childTnLst>
                                    <p:set>
                                      <p:cBhvr>
                                        <p:cTn id="14" dur="1" fill="hold">
                                          <p:stCondLst>
                                            <p:cond delay="0"/>
                                          </p:stCondLst>
                                        </p:cTn>
                                        <p:tgtEl>
                                          <p:spTgt spid="53"/>
                                        </p:tgtEl>
                                        <p:attrNameLst>
                                          <p:attrName>style.visibility</p:attrName>
                                        </p:attrNameLst>
                                      </p:cBhvr>
                                      <p:to>
                                        <p:strVal val="visible"/>
                                      </p:to>
                                    </p:set>
                                    <p:animEffect transition="in" filter="wipe(up)">
                                      <p:cBhvr>
                                        <p:cTn id="1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омб 2"/>
          <p:cNvSpPr/>
          <p:nvPr/>
        </p:nvSpPr>
        <p:spPr>
          <a:xfrm>
            <a:off x="2267744" y="1628800"/>
            <a:ext cx="4680520" cy="3600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dirty="0">
                <a:latin typeface="Arial" panose="020B0604020202020204" pitchFamily="34" charset="0"/>
                <a:cs typeface="Arial" panose="020B0604020202020204" pitchFamily="34" charset="0"/>
              </a:rPr>
              <a:t>Для развития познавательных интересов необходимо:</a:t>
            </a:r>
          </a:p>
        </p:txBody>
      </p:sp>
      <p:grpSp>
        <p:nvGrpSpPr>
          <p:cNvPr id="51" name="Группа 50"/>
          <p:cNvGrpSpPr/>
          <p:nvPr/>
        </p:nvGrpSpPr>
        <p:grpSpPr>
          <a:xfrm>
            <a:off x="4608417" y="4193907"/>
            <a:ext cx="4382287" cy="2580363"/>
            <a:chOff x="4608004" y="4421908"/>
            <a:chExt cx="4382287" cy="2376264"/>
          </a:xfrm>
        </p:grpSpPr>
        <p:sp>
          <p:nvSpPr>
            <p:cNvPr id="6" name="Скругленный прямоугольник 5"/>
            <p:cNvSpPr/>
            <p:nvPr/>
          </p:nvSpPr>
          <p:spPr>
            <a:xfrm>
              <a:off x="5850494" y="4421908"/>
              <a:ext cx="3139797" cy="23762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Arial" panose="020B0604020202020204" pitchFamily="34" charset="0"/>
                  <a:cs typeface="Arial" panose="020B0604020202020204" pitchFamily="34" charset="0"/>
                </a:rPr>
                <a:t>. использовать средства игровых ситуаций на уроке. Создание игровой атмосферы на уроке развивает активность обучающегося, снимает усталость, позволяет удерживать внимание на уроке, активизирует словарный запас, расширяется кругозор, развивается фантазия, воспитываются нравственные качества. </a:t>
              </a:r>
            </a:p>
          </p:txBody>
        </p:sp>
        <p:cxnSp>
          <p:nvCxnSpPr>
            <p:cNvPr id="11" name="Прямая соединительная линия 10"/>
            <p:cNvCxnSpPr>
              <a:stCxn id="3" idx="2"/>
            </p:cNvCxnSpPr>
            <p:nvPr/>
          </p:nvCxnSpPr>
          <p:spPr>
            <a:xfrm>
              <a:off x="4608004" y="5229200"/>
              <a:ext cx="1242490" cy="36004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50" name="Группа 49"/>
          <p:cNvGrpSpPr/>
          <p:nvPr/>
        </p:nvGrpSpPr>
        <p:grpSpPr>
          <a:xfrm>
            <a:off x="5868144" y="188640"/>
            <a:ext cx="3024336" cy="3240360"/>
            <a:chOff x="5868144" y="188640"/>
            <a:chExt cx="3024336" cy="3240360"/>
          </a:xfrm>
        </p:grpSpPr>
        <p:sp>
          <p:nvSpPr>
            <p:cNvPr id="7" name="Скругленный прямоугольник 6"/>
            <p:cNvSpPr/>
            <p:nvPr/>
          </p:nvSpPr>
          <p:spPr>
            <a:xfrm>
              <a:off x="5868144" y="188640"/>
              <a:ext cx="3024336" cy="2160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solidFill>
                    <a:schemeClr val="tx1"/>
                  </a:solidFill>
                  <a:latin typeface="Arial" panose="020B0604020202020204" pitchFamily="34" charset="0"/>
                  <a:cs typeface="Arial" panose="020B0604020202020204" pitchFamily="34" charset="0"/>
                </a:rPr>
                <a:t>источником </a:t>
              </a:r>
              <a:r>
                <a:rPr lang="ru-RU" sz="1300" dirty="0">
                  <a:solidFill>
                    <a:schemeClr val="tx1"/>
                  </a:solidFill>
                  <a:latin typeface="Arial" panose="020B0604020202020204" pitchFamily="34" charset="0"/>
                  <a:cs typeface="Arial" panose="020B0604020202020204" pitchFamily="34" charset="0"/>
                </a:rPr>
                <a:t>стимуляции познавательных интересов использовать содержание обучения, в том числе: новизну информации, противоречия между житейскими представлениями обучающихся и новыми знаниями, практическую значимость знания в его ближайшей зоне развития</a:t>
              </a:r>
            </a:p>
          </p:txBody>
        </p:sp>
        <p:cxnSp>
          <p:nvCxnSpPr>
            <p:cNvPr id="24" name="Прямая соединительная линия 23"/>
            <p:cNvCxnSpPr>
              <a:stCxn id="3" idx="3"/>
            </p:cNvCxnSpPr>
            <p:nvPr/>
          </p:nvCxnSpPr>
          <p:spPr>
            <a:xfrm flipV="1">
              <a:off x="6948264" y="2348880"/>
              <a:ext cx="864097" cy="108012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52" name="Группа 51"/>
          <p:cNvGrpSpPr/>
          <p:nvPr/>
        </p:nvGrpSpPr>
        <p:grpSpPr>
          <a:xfrm>
            <a:off x="233870" y="3429000"/>
            <a:ext cx="3024336" cy="3135209"/>
            <a:chOff x="233870" y="3429000"/>
            <a:chExt cx="3024336" cy="3135209"/>
          </a:xfrm>
        </p:grpSpPr>
        <p:sp>
          <p:nvSpPr>
            <p:cNvPr id="5" name="Скругленный прямоугольник 4"/>
            <p:cNvSpPr/>
            <p:nvPr/>
          </p:nvSpPr>
          <p:spPr>
            <a:xfrm>
              <a:off x="233870" y="4403969"/>
              <a:ext cx="3024336" cy="2160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на </a:t>
              </a:r>
              <a:r>
                <a:rPr lang="ru-RU" sz="1400" dirty="0">
                  <a:solidFill>
                    <a:schemeClr val="tx1"/>
                  </a:solidFill>
                  <a:latin typeface="Arial" panose="020B0604020202020204" pitchFamily="34" charset="0"/>
                  <a:cs typeface="Arial" panose="020B0604020202020204" pitchFamily="34" charset="0"/>
                </a:rPr>
                <a:t>каждом уроке использовать проблемное обучение, развивающие методы, интегрированные уроки и совершенствовать наглядно-дидактическое сопровождение.</a:t>
              </a:r>
            </a:p>
          </p:txBody>
        </p:sp>
        <p:cxnSp>
          <p:nvCxnSpPr>
            <p:cNvPr id="25" name="Прямая соединительная линия 24"/>
            <p:cNvCxnSpPr>
              <a:endCxn id="3" idx="1"/>
            </p:cNvCxnSpPr>
            <p:nvPr/>
          </p:nvCxnSpPr>
          <p:spPr>
            <a:xfrm flipV="1">
              <a:off x="1812333" y="3429000"/>
              <a:ext cx="455411" cy="1008113"/>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54" name="Группа 53"/>
          <p:cNvGrpSpPr/>
          <p:nvPr/>
        </p:nvGrpSpPr>
        <p:grpSpPr>
          <a:xfrm>
            <a:off x="251520" y="188640"/>
            <a:ext cx="4356484" cy="2160240"/>
            <a:chOff x="251520" y="188640"/>
            <a:chExt cx="4356484" cy="2160240"/>
          </a:xfrm>
        </p:grpSpPr>
        <p:sp>
          <p:nvSpPr>
            <p:cNvPr id="4" name="Скругленный прямоугольник 3"/>
            <p:cNvSpPr/>
            <p:nvPr/>
          </p:nvSpPr>
          <p:spPr>
            <a:xfrm>
              <a:off x="251520" y="188640"/>
              <a:ext cx="3024336" cy="2160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300" dirty="0">
                  <a:latin typeface="Arial" panose="020B0604020202020204" pitchFamily="34" charset="0"/>
                  <a:cs typeface="Arial" panose="020B0604020202020204" pitchFamily="34" charset="0"/>
                </a:rPr>
                <a:t>. </a:t>
              </a:r>
              <a:r>
                <a:rPr lang="ru-RU" sz="1300" dirty="0">
                  <a:solidFill>
                    <a:schemeClr val="tx1"/>
                  </a:solidFill>
                  <a:latin typeface="Arial" panose="020B0604020202020204" pitchFamily="34" charset="0"/>
                  <a:cs typeface="Arial" panose="020B0604020202020204" pitchFamily="34" charset="0"/>
                </a:rPr>
                <a:t>использовать различные виды педагогической оценки, никогда не выносить обучающемуся общей отрицательной оценки. Выставляя оценку обязательно её прокомментировать (что получилось и над чем ещё нужно поработать). Поощрять за выполненную работу;</a:t>
              </a:r>
            </a:p>
          </p:txBody>
        </p:sp>
        <p:cxnSp>
          <p:nvCxnSpPr>
            <p:cNvPr id="39" name="Прямая соединительная линия 38"/>
            <p:cNvCxnSpPr>
              <a:endCxn id="3" idx="0"/>
            </p:cNvCxnSpPr>
            <p:nvPr/>
          </p:nvCxnSpPr>
          <p:spPr>
            <a:xfrm>
              <a:off x="3275856" y="1412776"/>
              <a:ext cx="1332148" cy="216024"/>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26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75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3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2000"/>
                                        <p:tgtEl>
                                          <p:spTgt spid="51"/>
                                        </p:tgtEl>
                                      </p:cBhvr>
                                    </p:animEffect>
                                  </p:childTnLst>
                                </p:cTn>
                              </p:par>
                            </p:childTnLst>
                          </p:cTn>
                        </p:par>
                        <p:par>
                          <p:cTn id="18" fill="hold">
                            <p:stCondLst>
                              <p:cond delay="5500"/>
                            </p:stCondLst>
                            <p:childTnLst>
                              <p:par>
                                <p:cTn id="19" presetID="22" presetClass="entr" presetSubtype="2" fill="hold" nodeType="afterEffect">
                                  <p:stCondLst>
                                    <p:cond delay="2750"/>
                                  </p:stCondLst>
                                  <p:childTnLst>
                                    <p:set>
                                      <p:cBhvr>
                                        <p:cTn id="20" dur="1" fill="hold">
                                          <p:stCondLst>
                                            <p:cond delay="0"/>
                                          </p:stCondLst>
                                        </p:cTn>
                                        <p:tgtEl>
                                          <p:spTgt spid="54"/>
                                        </p:tgtEl>
                                        <p:attrNameLst>
                                          <p:attrName>style.visibility</p:attrName>
                                        </p:attrNameLst>
                                      </p:cBhvr>
                                      <p:to>
                                        <p:strVal val="visible"/>
                                      </p:to>
                                    </p:set>
                                    <p:animEffect transition="in" filter="wipe(right)">
                                      <p:cBhvr>
                                        <p:cTn id="21"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115616" y="188640"/>
            <a:ext cx="7920880" cy="1440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Все обучение должно строиться на основе </a:t>
            </a:r>
            <a:r>
              <a:rPr lang="ru-RU" sz="2000" b="1" dirty="0" smtClean="0">
                <a:solidFill>
                  <a:srgbClr val="C00000"/>
                </a:solidFill>
                <a:latin typeface="Times New Roman" pitchFamily="18" charset="0"/>
                <a:cs typeface="Times New Roman" pitchFamily="18" charset="0"/>
              </a:rPr>
              <a:t>предметно-практической деятельности</a:t>
            </a:r>
            <a:r>
              <a:rPr lang="ru-RU" sz="2000" dirty="0" smtClean="0">
                <a:solidFill>
                  <a:schemeClr val="tx1"/>
                </a:solidFill>
                <a:latin typeface="Times New Roman" pitchFamily="18" charset="0"/>
                <a:cs typeface="Times New Roman" pitchFamily="18" charset="0"/>
              </a:rPr>
              <a:t> обучающихся, сопровождаемой речью, и быть направлено на выработку правильных представлений и практических умений.</a:t>
            </a:r>
            <a:endParaRPr lang="ru-RU" sz="2000" dirty="0">
              <a:solidFill>
                <a:schemeClr val="tx1"/>
              </a:solidFill>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2886199493"/>
              </p:ext>
            </p:extLst>
          </p:nvPr>
        </p:nvGraphicFramePr>
        <p:xfrm>
          <a:off x="-180528" y="1844824"/>
          <a:ext cx="10009112"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96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8229600" cy="360040"/>
          </a:xfrm>
        </p:spPr>
        <p:txBody>
          <a:bodyPr>
            <a:normAutofit fontScale="90000"/>
          </a:bodyPr>
          <a:lstStyle/>
          <a:p>
            <a:pPr algn="ctr"/>
            <a:r>
              <a:rPr lang="ru-RU" sz="2700" dirty="0">
                <a:solidFill>
                  <a:schemeClr val="tx1"/>
                </a:solidFill>
                <a:latin typeface="Times New Roman" pitchFamily="18" charset="0"/>
                <a:cs typeface="Times New Roman" pitchFamily="18" charset="0"/>
              </a:rPr>
              <a:t>Н</a:t>
            </a:r>
            <a:r>
              <a:rPr lang="ru-RU" sz="2700" dirty="0" smtClean="0">
                <a:solidFill>
                  <a:schemeClr val="tx1"/>
                </a:solidFill>
                <a:latin typeface="Times New Roman" pitchFamily="18" charset="0"/>
                <a:cs typeface="Times New Roman" pitchFamily="18" charset="0"/>
              </a:rPr>
              <a:t>аибольший эффект в коррекционно-педагогической работе с   детьми с интеллектуальными нарушениями дает сочетание наглядных и практических методов обучения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122109984"/>
              </p:ext>
            </p:extLst>
          </p:nvPr>
        </p:nvGraphicFramePr>
        <p:xfrm>
          <a:off x="-2519777" y="1870557"/>
          <a:ext cx="13825536" cy="46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Прямая со стрелкой 6"/>
          <p:cNvCxnSpPr/>
          <p:nvPr/>
        </p:nvCxnSpPr>
        <p:spPr>
          <a:xfrm flipV="1">
            <a:off x="3059832" y="3311058"/>
            <a:ext cx="144016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flipV="1">
            <a:off x="3166832" y="4017105"/>
            <a:ext cx="2088232"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Прямая со стрелкой 10"/>
          <p:cNvCxnSpPr/>
          <p:nvPr/>
        </p:nvCxnSpPr>
        <p:spPr>
          <a:xfrm>
            <a:off x="3095836" y="4797152"/>
            <a:ext cx="2594311" cy="14401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a:off x="2837949" y="5229200"/>
            <a:ext cx="936104"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08549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8172400" cy="1143000"/>
          </a:xfrm>
        </p:spPr>
        <p:txBody>
          <a:bodyPr>
            <a:normAutofit fontScale="90000"/>
          </a:bodyPr>
          <a:lstStyle/>
          <a:p>
            <a:pPr lvl="0" algn="ctr"/>
            <a:r>
              <a:rPr lang="ru-RU" dirty="0" smtClean="0"/>
              <a:t/>
            </a:r>
            <a:br>
              <a:rPr lang="ru-RU" dirty="0" smtClean="0"/>
            </a:br>
            <a:r>
              <a:rPr lang="ru-RU" sz="2000" b="1" dirty="0">
                <a:solidFill>
                  <a:schemeClr val="tx1"/>
                </a:solidFill>
                <a:latin typeface="Times New Roman" pitchFamily="18" charset="0"/>
                <a:cs typeface="Times New Roman" pitchFamily="18" charset="0"/>
              </a:rPr>
              <a:t>Переход к наглядным методам требует большой предварительной работы</a:t>
            </a:r>
            <a:br>
              <a:rPr lang="ru-RU" sz="2000" b="1" dirty="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a:t>
            </a:r>
            <a:r>
              <a:rPr lang="ru-RU" sz="2000" b="1" dirty="0">
                <a:solidFill>
                  <a:schemeClr val="tx1"/>
                </a:solidFill>
                <a:latin typeface="Times New Roman" pitchFamily="18" charset="0"/>
                <a:cs typeface="Times New Roman" pitchFamily="18" charset="0"/>
              </a:rPr>
              <a:t>ходе урока на столах должны быть только те предметы, которые необходимы для учебного </a:t>
            </a:r>
            <a:r>
              <a:rPr lang="ru-RU" sz="2000" b="1" dirty="0" smtClean="0">
                <a:solidFill>
                  <a:schemeClr val="tx1"/>
                </a:solidFill>
                <a:latin typeface="Times New Roman" pitchFamily="18" charset="0"/>
                <a:cs typeface="Times New Roman" pitchFamily="18" charset="0"/>
              </a:rPr>
              <a:t>процесса</a:t>
            </a:r>
            <a:br>
              <a:rPr lang="ru-RU" sz="2000" b="1" dirty="0" smtClean="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Переход к наглядным методам требует большой предварительной работы</a:t>
            </a:r>
            <a:br>
              <a:rPr lang="ru-RU" sz="2000" b="1" dirty="0">
                <a:solidFill>
                  <a:schemeClr val="tx1"/>
                </a:solidFill>
                <a:latin typeface="Times New Roman" pitchFamily="18" charset="0"/>
                <a:cs typeface="Times New Roman" pitchFamily="18" charset="0"/>
              </a:rPr>
            </a:br>
            <a:r>
              <a:rPr lang="ru-RU" sz="2000" b="1" dirty="0">
                <a:solidFill>
                  <a:schemeClr val="tx1"/>
                </a:solidFill>
                <a:latin typeface="Times New Roman" pitchFamily="18" charset="0"/>
                <a:cs typeface="Times New Roman" pitchFamily="18" charset="0"/>
              </a:rPr>
              <a:t/>
            </a:r>
            <a:br>
              <a:rPr lang="ru-RU" sz="2000" b="1" dirty="0">
                <a:solidFill>
                  <a:schemeClr val="tx1"/>
                </a:solidFill>
                <a:latin typeface="Times New Roman" pitchFamily="18" charset="0"/>
                <a:cs typeface="Times New Roman" pitchFamily="18" charset="0"/>
              </a:rPr>
            </a:br>
            <a:endParaRPr lang="ru-RU" sz="2000" b="1" dirty="0">
              <a:solidFill>
                <a:schemeClr val="tx1"/>
              </a:solidFill>
            </a:endParaRPr>
          </a:p>
        </p:txBody>
      </p:sp>
      <p:graphicFrame>
        <p:nvGraphicFramePr>
          <p:cNvPr id="8" name="Схема 7"/>
          <p:cNvGraphicFramePr/>
          <p:nvPr>
            <p:extLst>
              <p:ext uri="{D42A27DB-BD31-4B8C-83A1-F6EECF244321}">
                <p14:modId xmlns:p14="http://schemas.microsoft.com/office/powerpoint/2010/main" val="1595575113"/>
              </p:ext>
            </p:extLst>
          </p:nvPr>
        </p:nvGraphicFramePr>
        <p:xfrm>
          <a:off x="1115616" y="1397000"/>
          <a:ext cx="79208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Круглая лента лицом вверх 4"/>
          <p:cNvSpPr/>
          <p:nvPr/>
        </p:nvSpPr>
        <p:spPr>
          <a:xfrm>
            <a:off x="755576" y="142794"/>
            <a:ext cx="8136904"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rPr>
              <a:t>Наглядные методы</a:t>
            </a:r>
            <a:endParaRPr lang="ru-RU" sz="3600" b="1" dirty="0">
              <a:solidFill>
                <a:srgbClr val="7030A0"/>
              </a:solidFill>
            </a:endParaRPr>
          </a:p>
        </p:txBody>
      </p:sp>
    </p:spTree>
    <p:extLst>
      <p:ext uri="{BB962C8B-B14F-4D97-AF65-F5344CB8AC3E}">
        <p14:creationId xmlns:p14="http://schemas.microsoft.com/office/powerpoint/2010/main" val="68031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900" dirty="0" smtClean="0">
                <a:solidFill>
                  <a:schemeClr val="tx1"/>
                </a:solidFill>
              </a:rPr>
              <a:t>Практические методы</a:t>
            </a:r>
            <a:r>
              <a:rPr lang="ru-RU" dirty="0" smtClean="0">
                <a:solidFill>
                  <a:schemeClr val="tx1"/>
                </a:solidFill>
              </a:rPr>
              <a:t/>
            </a:r>
            <a:br>
              <a:rPr lang="ru-RU" dirty="0" smtClean="0">
                <a:solidFill>
                  <a:schemeClr val="tx1"/>
                </a:solidFill>
              </a:rPr>
            </a:br>
            <a:r>
              <a:rPr lang="ru-RU" dirty="0" smtClean="0">
                <a:solidFill>
                  <a:srgbClr val="FF0000"/>
                </a:solidFill>
              </a:rPr>
              <a:t>Игры можно проводить:</a:t>
            </a:r>
            <a:endParaRPr lang="ru-RU" dirty="0">
              <a:solidFill>
                <a:srgbClr val="FF0000"/>
              </a:solidFill>
            </a:endParaRPr>
          </a:p>
        </p:txBody>
      </p:sp>
      <p:graphicFrame>
        <p:nvGraphicFramePr>
          <p:cNvPr id="4" name="Схема 3"/>
          <p:cNvGraphicFramePr/>
          <p:nvPr>
            <p:extLst>
              <p:ext uri="{D42A27DB-BD31-4B8C-83A1-F6EECF244321}">
                <p14:modId xmlns:p14="http://schemas.microsoft.com/office/powerpoint/2010/main" val="2698952967"/>
              </p:ext>
            </p:extLst>
          </p:nvPr>
        </p:nvGraphicFramePr>
        <p:xfrm>
          <a:off x="971600" y="-459431"/>
          <a:ext cx="8172400" cy="7494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Круглая лента лицом вверх 2"/>
          <p:cNvSpPr/>
          <p:nvPr/>
        </p:nvSpPr>
        <p:spPr>
          <a:xfrm>
            <a:off x="979267" y="169204"/>
            <a:ext cx="7985221"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7030A0"/>
                </a:solidFill>
              </a:rPr>
              <a:t>Практические методы</a:t>
            </a:r>
            <a:endParaRPr lang="ru-RU" sz="2800" b="1" dirty="0">
              <a:solidFill>
                <a:srgbClr val="7030A0"/>
              </a:solidFill>
            </a:endParaRPr>
          </a:p>
        </p:txBody>
      </p:sp>
    </p:spTree>
    <p:extLst>
      <p:ext uri="{BB962C8B-B14F-4D97-AF65-F5344CB8AC3E}">
        <p14:creationId xmlns:p14="http://schemas.microsoft.com/office/powerpoint/2010/main" val="2431091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36270336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7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4"/>
          <p:cNvSpPr>
            <a:spLocks noChangeArrowheads="1"/>
          </p:cNvSpPr>
          <p:nvPr/>
        </p:nvSpPr>
        <p:spPr bwMode="auto">
          <a:xfrm>
            <a:off x="3929063" y="335756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3077" name="Прямоугольник 5"/>
          <p:cNvSpPr>
            <a:spLocks noChangeArrowheads="1"/>
          </p:cNvSpPr>
          <p:nvPr/>
        </p:nvSpPr>
        <p:spPr bwMode="auto">
          <a:xfrm>
            <a:off x="3309776" y="2384464"/>
            <a:ext cx="55006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 typeface="Wingdings 2" pitchFamily="18" charset="2"/>
              <a:buNone/>
            </a:pPr>
            <a:r>
              <a:rPr lang="ru-RU" altLang="ru-RU" sz="2800" dirty="0"/>
              <a:t>«</a:t>
            </a:r>
            <a:r>
              <a:rPr lang="ru-RU" altLang="ru-RU" sz="2800" dirty="0">
                <a:latin typeface="Monotype Corsiva" pitchFamily="66" charset="0"/>
              </a:rPr>
              <a:t>Учение, лишённое всякого интереса и взятое только силой принуждения, убивает в ученике охоту к овладению знаниями. Приохотить ребёнка к учению гораздо более достойная задача, чем приневолить»</a:t>
            </a:r>
          </a:p>
          <a:p>
            <a:pPr eaLnBrk="1" hangingPunct="1">
              <a:spcBef>
                <a:spcPct val="0"/>
              </a:spcBef>
              <a:buFont typeface="Wingdings 2" pitchFamily="18" charset="2"/>
              <a:buNone/>
            </a:pPr>
            <a:r>
              <a:rPr lang="ru-RU" altLang="ru-RU" sz="2800" dirty="0">
                <a:latin typeface="Monotype Corsiva" pitchFamily="66" charset="0"/>
              </a:rPr>
              <a:t>                               К.Д. Ушинский</a:t>
            </a:r>
          </a:p>
        </p:txBody>
      </p:sp>
      <p:sp>
        <p:nvSpPr>
          <p:cNvPr id="3078" name="Прямоугольник 6"/>
          <p:cNvSpPr>
            <a:spLocks noChangeArrowheads="1"/>
          </p:cNvSpPr>
          <p:nvPr/>
        </p:nvSpPr>
        <p:spPr bwMode="auto">
          <a:xfrm>
            <a:off x="571500" y="1357313"/>
            <a:ext cx="85725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ru-RU" altLang="ru-RU" sz="2800" dirty="0">
                <a:solidFill>
                  <a:srgbClr val="00CC00"/>
                </a:solidFill>
                <a:latin typeface="Monotype Corsiva" pitchFamily="66" charset="0"/>
              </a:rPr>
              <a:t>         </a:t>
            </a:r>
            <a:r>
              <a:rPr lang="ru-RU" altLang="ru-RU" sz="2800" dirty="0">
                <a:latin typeface="Monotype Corsiva" pitchFamily="66" charset="0"/>
              </a:rPr>
              <a:t>« </a:t>
            </a:r>
            <a:r>
              <a:rPr lang="ru-RU" altLang="ru-RU" sz="2800" dirty="0" smtClean="0">
                <a:latin typeface="Monotype Corsiva" pitchFamily="66" charset="0"/>
                <a:cs typeface="Times New Roman" pitchFamily="18" charset="0"/>
              </a:rPr>
              <a:t>Все наши замыслы, все поиски и построения </a:t>
            </a:r>
            <a:endParaRPr lang="ru-RU" altLang="ru-RU" sz="2800" dirty="0">
              <a:latin typeface="Monotype Corsiva" pitchFamily="66" charset="0"/>
              <a:cs typeface="Times New Roman" pitchFamily="18" charset="0"/>
            </a:endParaRPr>
          </a:p>
          <a:p>
            <a:pPr eaLnBrk="1" hangingPunct="1">
              <a:lnSpc>
                <a:spcPct val="80000"/>
              </a:lnSpc>
              <a:spcBef>
                <a:spcPct val="0"/>
              </a:spcBef>
              <a:buFontTx/>
              <a:buNone/>
            </a:pPr>
            <a:r>
              <a:rPr lang="ru-RU" altLang="ru-RU" sz="2800" dirty="0">
                <a:latin typeface="Monotype Corsiva" pitchFamily="66" charset="0"/>
                <a:cs typeface="Times New Roman" pitchFamily="18" charset="0"/>
              </a:rPr>
              <a:t>превращаются в прах, если у ученика нет желания учиться»</a:t>
            </a:r>
          </a:p>
          <a:p>
            <a:pPr eaLnBrk="1" hangingPunct="1">
              <a:lnSpc>
                <a:spcPct val="80000"/>
              </a:lnSpc>
              <a:spcBef>
                <a:spcPct val="0"/>
              </a:spcBef>
              <a:buFontTx/>
              <a:buNone/>
            </a:pPr>
            <a:r>
              <a:rPr lang="ru-RU" altLang="ru-RU" sz="2800" dirty="0">
                <a:latin typeface="Monotype Corsiva" pitchFamily="66" charset="0"/>
                <a:cs typeface="Times New Roman" pitchFamily="18" charset="0"/>
              </a:rPr>
              <a:t>                                                        В.А. Сухомлинский</a:t>
            </a:r>
          </a:p>
          <a:p>
            <a:pPr eaLnBrk="1" hangingPunct="1">
              <a:lnSpc>
                <a:spcPct val="80000"/>
              </a:lnSpc>
              <a:spcBef>
                <a:spcPct val="0"/>
              </a:spcBef>
              <a:buFontTx/>
              <a:buNone/>
            </a:pPr>
            <a:r>
              <a:rPr lang="ru-RU" altLang="ru-RU" sz="1800" dirty="0"/>
              <a:t> </a:t>
            </a:r>
          </a:p>
        </p:txBody>
      </p:sp>
      <p:pic>
        <p:nvPicPr>
          <p:cNvPr id="8" name="Picture 2" descr="https://ds02.infourok.ru/uploads/ex/07a5/0007cfd4-de17b472/hello_html_3b93ec76.jpg"/>
          <p:cNvPicPr>
            <a:picLocks noChangeAspect="1" noChangeArrowheads="1"/>
          </p:cNvPicPr>
          <p:nvPr/>
        </p:nvPicPr>
        <p:blipFill>
          <a:blip r:embed="rId2" cstate="print"/>
          <a:srcRect l="54701" b="42134"/>
          <a:stretch>
            <a:fillRect/>
          </a:stretch>
        </p:blipFill>
        <p:spPr bwMode="auto">
          <a:xfrm>
            <a:off x="157286" y="3727450"/>
            <a:ext cx="3168352" cy="3041089"/>
          </a:xfrm>
          <a:prstGeom prst="rect">
            <a:avLst/>
          </a:prstGeom>
          <a:ln>
            <a:noFill/>
          </a:ln>
          <a:effectLst>
            <a:softEdge rad="112500"/>
          </a:effectLst>
        </p:spPr>
      </p:pic>
      <p:sp>
        <p:nvSpPr>
          <p:cNvPr id="2" name="Круглая лента лицом вверх 1"/>
          <p:cNvSpPr/>
          <p:nvPr/>
        </p:nvSpPr>
        <p:spPr>
          <a:xfrm>
            <a:off x="897889" y="260648"/>
            <a:ext cx="8066599"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ru-RU" sz="3200" b="1" dirty="0">
                <a:solidFill>
                  <a:srgbClr val="7030A0"/>
                </a:solidFill>
                <a:latin typeface="Times New Roman" pitchFamily="18" charset="0"/>
                <a:cs typeface="Times New Roman" pitchFamily="18" charset="0"/>
              </a:rPr>
              <a:t>Эпиграф  </a:t>
            </a:r>
            <a:endParaRPr lang="ru-RU" sz="3200" b="1" kern="0"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extLst>
      <p:ext uri="{BB962C8B-B14F-4D97-AF65-F5344CB8AC3E}">
        <p14:creationId xmlns:p14="http://schemas.microsoft.com/office/powerpoint/2010/main" val="3629443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ru-RU" altLang="ru-RU"/>
          </a:p>
        </p:txBody>
      </p:sp>
      <p:sp>
        <p:nvSpPr>
          <p:cNvPr id="10243" name="Rectangle 3"/>
          <p:cNvSpPr>
            <a:spLocks noGrp="1" noChangeArrowheads="1"/>
          </p:cNvSpPr>
          <p:nvPr>
            <p:ph type="body" idx="1"/>
          </p:nvPr>
        </p:nvSpPr>
        <p:spPr/>
        <p:txBody>
          <a:bodyPr/>
          <a:lstStyle/>
          <a:p>
            <a:endParaRPr lang="ru-RU" altLang="ru-RU"/>
          </a:p>
        </p:txBody>
      </p:sp>
      <p:pic>
        <p:nvPicPr>
          <p:cNvPr id="10244" name="Picture 4" descr="шаблон 2 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1"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028343"/>
            <a:ext cx="6480720" cy="3785652"/>
          </a:xfrm>
          <a:prstGeom prst="rect">
            <a:avLst/>
          </a:prstGeom>
        </p:spPr>
        <p:txBody>
          <a:bodyPr wrap="square">
            <a:spAutoFit/>
          </a:bodyPr>
          <a:lstStyle/>
          <a:p>
            <a:pPr algn="just"/>
            <a:r>
              <a:rPr lang="ru-RU" sz="2000" dirty="0">
                <a:latin typeface="Times New Roman" pitchFamily="18" charset="0"/>
                <a:cs typeface="Times New Roman" pitchFamily="18" charset="0"/>
              </a:rPr>
              <a:t>В учебной работе с</a:t>
            </a:r>
            <a:r>
              <a:rPr lang="ru-RU" sz="2000" b="1" u="sng" dirty="0">
                <a:solidFill>
                  <a:srgbClr val="C00000"/>
                </a:solidFill>
                <a:latin typeface="Times New Roman" pitchFamily="18" charset="0"/>
                <a:cs typeface="Times New Roman" pitchFamily="18" charset="0"/>
              </a:rPr>
              <a:t> детьми с интеллектуальными нарушениями словесные методы обучения малоэффективны</a:t>
            </a:r>
            <a:r>
              <a:rPr lang="ru-RU" sz="2000" dirty="0">
                <a:latin typeface="Times New Roman" pitchFamily="18" charset="0"/>
                <a:cs typeface="Times New Roman" pitchFamily="18" charset="0"/>
              </a:rPr>
              <a:t>. Для детей характерны нарушения речи, а многие из них к младшему школьному возрасту все еще остаются </a:t>
            </a:r>
            <a:r>
              <a:rPr lang="ru-RU" sz="2000" dirty="0" err="1">
                <a:latin typeface="Times New Roman" pitchFamily="18" charset="0"/>
                <a:cs typeface="Times New Roman" pitchFamily="18" charset="0"/>
              </a:rPr>
              <a:t>безречевыми</a:t>
            </a:r>
            <a:r>
              <a:rPr lang="ru-RU" sz="2000" dirty="0">
                <a:latin typeface="Times New Roman" pitchFamily="18" charset="0"/>
                <a:cs typeface="Times New Roman" pitchFamily="18" charset="0"/>
              </a:rPr>
              <a:t>. Это означает, что </a:t>
            </a:r>
            <a:r>
              <a:rPr lang="ru-RU" sz="2000" b="1" dirty="0">
                <a:solidFill>
                  <a:schemeClr val="accent3">
                    <a:lumMod val="50000"/>
                  </a:schemeClr>
                </a:solidFill>
                <a:latin typeface="Times New Roman" pitchFamily="18" charset="0"/>
                <a:cs typeface="Times New Roman" pitchFamily="18" charset="0"/>
              </a:rPr>
              <a:t>речь педагога не может являться для обучающихся средством познания</a:t>
            </a:r>
            <a:r>
              <a:rPr lang="ru-RU" sz="2000" dirty="0">
                <a:solidFill>
                  <a:schemeClr val="accent3">
                    <a:lumMod val="50000"/>
                  </a:schemeClr>
                </a:solidFill>
                <a:latin typeface="Times New Roman" pitchFamily="18" charset="0"/>
                <a:cs typeface="Times New Roman" pitchFamily="18" charset="0"/>
              </a:rPr>
              <a:t> </a:t>
            </a:r>
            <a:r>
              <a:rPr lang="ru-RU" sz="2000" dirty="0">
                <a:latin typeface="Times New Roman" pitchFamily="18" charset="0"/>
                <a:cs typeface="Times New Roman" pitchFamily="18" charset="0"/>
              </a:rPr>
              <a:t>окружающего мира, инструкции и объяснения учителя не выполняют своей регуляторной функции. Позднее значение словесных методов возрастает, но и в дальнейшем они будут играть </a:t>
            </a:r>
            <a:r>
              <a:rPr lang="ru-RU" sz="2000" b="1" dirty="0">
                <a:solidFill>
                  <a:schemeClr val="accent3">
                    <a:lumMod val="50000"/>
                  </a:schemeClr>
                </a:solidFill>
                <a:latin typeface="Times New Roman" pitchFamily="18" charset="0"/>
                <a:cs typeface="Times New Roman" pitchFamily="18" charset="0"/>
              </a:rPr>
              <a:t>лишь вспомогательную роль </a:t>
            </a:r>
            <a:r>
              <a:rPr lang="ru-RU" sz="2000" dirty="0">
                <a:latin typeface="Times New Roman" pitchFamily="18" charset="0"/>
                <a:cs typeface="Times New Roman" pitchFamily="18" charset="0"/>
              </a:rPr>
              <a:t>по отношению к наглядным и практическим методам обучения</a:t>
            </a:r>
            <a:r>
              <a:rPr lang="ru-RU" sz="2000" dirty="0"/>
              <a:t>.</a:t>
            </a:r>
          </a:p>
        </p:txBody>
      </p:sp>
      <p:sp>
        <p:nvSpPr>
          <p:cNvPr id="4" name="Круглая лента лицом вверх 3"/>
          <p:cNvSpPr/>
          <p:nvPr/>
        </p:nvSpPr>
        <p:spPr>
          <a:xfrm>
            <a:off x="467544" y="0"/>
            <a:ext cx="8676456"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7030A0"/>
                </a:solidFill>
              </a:rPr>
              <a:t>Словесные методы</a:t>
            </a:r>
            <a:endParaRPr lang="ru-RU" sz="3200" b="1" dirty="0">
              <a:solidFill>
                <a:srgbClr val="7030A0"/>
              </a:solidFill>
            </a:endParaRPr>
          </a:p>
        </p:txBody>
      </p:sp>
    </p:spTree>
    <p:extLst>
      <p:ext uri="{BB962C8B-B14F-4D97-AF65-F5344CB8AC3E}">
        <p14:creationId xmlns:p14="http://schemas.microsoft.com/office/powerpoint/2010/main" val="3709070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56779476"/>
              </p:ext>
            </p:extLst>
          </p:nvPr>
        </p:nvGraphicFramePr>
        <p:xfrm>
          <a:off x="953344" y="1340768"/>
          <a:ext cx="81724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Круглая лента лицом вверх 2"/>
          <p:cNvSpPr/>
          <p:nvPr/>
        </p:nvSpPr>
        <p:spPr>
          <a:xfrm>
            <a:off x="835251" y="332656"/>
            <a:ext cx="8064896" cy="936104"/>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7030A0"/>
                </a:solidFill>
                <a:latin typeface="Times New Roman" pitchFamily="18" charset="0"/>
                <a:cs typeface="Times New Roman" pitchFamily="18" charset="0"/>
              </a:rPr>
              <a:t>Двигательная активность обучающихся на уроке:</a:t>
            </a:r>
          </a:p>
        </p:txBody>
      </p:sp>
    </p:spTree>
    <p:extLst>
      <p:ext uri="{BB962C8B-B14F-4D97-AF65-F5344CB8AC3E}">
        <p14:creationId xmlns:p14="http://schemas.microsoft.com/office/powerpoint/2010/main" val="1805347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332656"/>
            <a:ext cx="8640960" cy="1224136"/>
          </a:xfrm>
        </p:spPr>
        <p:txBody>
          <a:bodyPr>
            <a:noAutofit/>
          </a:bodyPr>
          <a:lstStyle/>
          <a:p>
            <a:pPr algn="ctr"/>
            <a:r>
              <a:rPr lang="ru-RU" sz="2400" b="1" dirty="0" smtClean="0">
                <a:solidFill>
                  <a:srgbClr val="C00000"/>
                </a:solidFill>
              </a:rPr>
              <a:t>Достижение целей обеспечивается решением следующих основных задач работы </a:t>
            </a:r>
            <a:r>
              <a:rPr lang="ru-RU" sz="2400" b="1" dirty="0">
                <a:solidFill>
                  <a:srgbClr val="C00000"/>
                </a:solidFill>
              </a:rPr>
              <a:t>с</a:t>
            </a:r>
            <a:r>
              <a:rPr lang="ru-RU" sz="2400" b="1" dirty="0" smtClean="0">
                <a:solidFill>
                  <a:srgbClr val="C00000"/>
                </a:solidFill>
              </a:rPr>
              <a:t>  обучающимися с интеллектуальными нарушениями:</a:t>
            </a:r>
            <a:endParaRPr lang="ru-RU" sz="2400" b="1" dirty="0">
              <a:solidFill>
                <a:srgbClr val="C00000"/>
              </a:solidFill>
            </a:endParaRPr>
          </a:p>
        </p:txBody>
      </p:sp>
      <p:sp>
        <p:nvSpPr>
          <p:cNvPr id="8" name="Прямоугольник 7"/>
          <p:cNvSpPr/>
          <p:nvPr/>
        </p:nvSpPr>
        <p:spPr>
          <a:xfrm>
            <a:off x="1174764" y="1916832"/>
            <a:ext cx="396044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tx1"/>
                </a:solidFill>
                <a:latin typeface="Times New Roman" pitchFamily="18" charset="0"/>
                <a:cs typeface="Times New Roman" pitchFamily="18" charset="0"/>
              </a:rPr>
              <a:t>Развитие всех психических функций и познавательной деятельности обучающихся в процессе обучения  и коррекция их недостатков.</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2699792" y="3435856"/>
            <a:ext cx="4176464" cy="15121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dirty="0" smtClean="0"/>
              <a:t>Воспитание детей, формирование у них правильного поведения. Эмоциональное и коммуникативное развитие детей.</a:t>
            </a:r>
            <a:endParaRPr lang="ru-RU" dirty="0"/>
          </a:p>
        </p:txBody>
      </p:sp>
      <p:sp>
        <p:nvSpPr>
          <p:cNvPr id="10" name="Прямоугольник 9"/>
          <p:cNvSpPr/>
          <p:nvPr/>
        </p:nvSpPr>
        <p:spPr>
          <a:xfrm>
            <a:off x="3779912" y="5085184"/>
            <a:ext cx="4968552" cy="10801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t>Трудовое обучение и подготовка к пассивным видам труда. Физическое воспитание. Самообслуживание.</a:t>
            </a:r>
            <a:endParaRPr lang="ru-RU" dirty="0"/>
          </a:p>
        </p:txBody>
      </p:sp>
      <p:cxnSp>
        <p:nvCxnSpPr>
          <p:cNvPr id="3" name="Прямая со стрелкой 2"/>
          <p:cNvCxnSpPr/>
          <p:nvPr/>
        </p:nvCxnSpPr>
        <p:spPr>
          <a:xfrm>
            <a:off x="5292080" y="2135592"/>
            <a:ext cx="1368152" cy="1149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020272" y="3435856"/>
            <a:ext cx="1512168" cy="1505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30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30436793"/>
              </p:ext>
            </p:extLst>
          </p:nvPr>
        </p:nvGraphicFramePr>
        <p:xfrm>
          <a:off x="251520" y="1556792"/>
          <a:ext cx="870649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Круглая лента лицом вверх 5"/>
          <p:cNvSpPr/>
          <p:nvPr/>
        </p:nvSpPr>
        <p:spPr>
          <a:xfrm>
            <a:off x="827583" y="332656"/>
            <a:ext cx="7897360" cy="864096"/>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7030A0"/>
                </a:solidFill>
                <a:latin typeface="Times New Roman" panose="02020603050405020304" pitchFamily="18" charset="0"/>
                <a:cs typeface="Times New Roman" panose="02020603050405020304" pitchFamily="18" charset="0"/>
              </a:rPr>
              <a:t>Рекомендации</a:t>
            </a:r>
          </a:p>
        </p:txBody>
      </p:sp>
    </p:spTree>
    <p:extLst>
      <p:ext uri="{BB962C8B-B14F-4D97-AF65-F5344CB8AC3E}">
        <p14:creationId xmlns:p14="http://schemas.microsoft.com/office/powerpoint/2010/main" val="2204502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946796"/>
            <a:ext cx="7498080" cy="5843736"/>
          </a:xfrm>
        </p:spPr>
        <p:style>
          <a:lnRef idx="2">
            <a:schemeClr val="accent1"/>
          </a:lnRef>
          <a:fillRef idx="1">
            <a:schemeClr val="lt1"/>
          </a:fillRef>
          <a:effectRef idx="0">
            <a:schemeClr val="accent1"/>
          </a:effectRef>
          <a:fontRef idx="minor">
            <a:schemeClr val="dk1"/>
          </a:fontRef>
        </p:style>
        <p:txBody>
          <a:bodyPr>
            <a:normAutofit/>
          </a:bodyPr>
          <a:lstStyle/>
          <a:p>
            <a:endParaRPr lang="ru-RU" sz="2000" b="1" i="1" dirty="0">
              <a:latin typeface="Arial" panose="020B0604020202020204" pitchFamily="34" charset="0"/>
              <a:cs typeface="Arial" panose="020B0604020202020204" pitchFamily="34" charset="0"/>
            </a:endParaRPr>
          </a:p>
          <a:p>
            <a:endParaRPr lang="ru-RU" sz="2000" b="1" i="1" dirty="0">
              <a:latin typeface="Arial" panose="020B0604020202020204" pitchFamily="34" charset="0"/>
              <a:cs typeface="Arial" panose="020B0604020202020204" pitchFamily="34" charset="0"/>
            </a:endParaRPr>
          </a:p>
        </p:txBody>
      </p:sp>
      <p:sp>
        <p:nvSpPr>
          <p:cNvPr id="8" name="Круглая лента лицом вверх 7"/>
          <p:cNvSpPr/>
          <p:nvPr/>
        </p:nvSpPr>
        <p:spPr>
          <a:xfrm>
            <a:off x="699712" y="-62381"/>
            <a:ext cx="8190657" cy="1447727"/>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ctr">
              <a:buNone/>
            </a:pPr>
            <a:r>
              <a:rPr lang="ru-RU" sz="2000" b="1" dirty="0">
                <a:solidFill>
                  <a:srgbClr val="7030A0"/>
                </a:solidFill>
                <a:latin typeface="Times New Roman" pitchFamily="18" charset="0"/>
                <a:cs typeface="Times New Roman" pitchFamily="18" charset="0"/>
              </a:rPr>
              <a:t>Работа над проектом         </a:t>
            </a:r>
            <a:r>
              <a:rPr lang="ru-RU" sz="2000" b="1" dirty="0" smtClean="0">
                <a:solidFill>
                  <a:srgbClr val="7030A0"/>
                </a:solidFill>
                <a:latin typeface="Times New Roman" pitchFamily="18" charset="0"/>
                <a:cs typeface="Times New Roman" pitchFamily="18" charset="0"/>
              </a:rPr>
              <a:t>Поделка из бросового материала «</a:t>
            </a:r>
            <a:r>
              <a:rPr lang="ru-RU" sz="2000" b="1" dirty="0" smtClean="0">
                <a:solidFill>
                  <a:srgbClr val="7030A0"/>
                </a:solidFill>
                <a:latin typeface="Times New Roman" pitchFamily="18" charset="0"/>
                <a:cs typeface="Times New Roman" pitchFamily="18" charset="0"/>
              </a:rPr>
              <a:t>Веер</a:t>
            </a:r>
            <a:r>
              <a:rPr lang="ru-RU" sz="2000" b="1" dirty="0" smtClean="0">
                <a:solidFill>
                  <a:srgbClr val="7030A0"/>
                </a:solidFill>
                <a:latin typeface="Times New Roman" pitchFamily="18" charset="0"/>
                <a:cs typeface="Times New Roman" pitchFamily="18" charset="0"/>
              </a:rPr>
              <a:t>»</a:t>
            </a:r>
            <a:endParaRPr lang="ru-RU" sz="2000" b="1" dirty="0">
              <a:solidFill>
                <a:srgbClr val="7030A0"/>
              </a:solidFill>
              <a:latin typeface="Times New Roman" pitchFamily="18" charset="0"/>
              <a:cs typeface="Times New Roman" pitchFamily="18" charset="0"/>
            </a:endParaRPr>
          </a:p>
        </p:txBody>
      </p:sp>
      <p:pic>
        <p:nvPicPr>
          <p:cNvPr id="1026" name="Picture 2" descr="C:\Users\user\Desktop\image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385346"/>
            <a:ext cx="3570246" cy="19716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image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385346"/>
            <a:ext cx="3415321" cy="1971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image7.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3573017"/>
            <a:ext cx="357024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image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3573018"/>
            <a:ext cx="3415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91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руглая лента лицом вверх 4"/>
          <p:cNvSpPr/>
          <p:nvPr/>
        </p:nvSpPr>
        <p:spPr>
          <a:xfrm>
            <a:off x="1043608" y="0"/>
            <a:ext cx="7848872" cy="1213686"/>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ctr">
              <a:buNone/>
            </a:pPr>
            <a:r>
              <a:rPr lang="ru-RU" sz="2000" b="1" dirty="0">
                <a:solidFill>
                  <a:srgbClr val="7030A0"/>
                </a:solidFill>
                <a:latin typeface="Times New Roman" pitchFamily="18" charset="0"/>
                <a:cs typeface="Times New Roman" pitchFamily="18" charset="0"/>
              </a:rPr>
              <a:t>Работа над проектом         Поделка из бросового материала «Веер»</a:t>
            </a:r>
            <a:endParaRPr lang="ru-RU" sz="2000" b="1" dirty="0">
              <a:solidFill>
                <a:srgbClr val="7030A0"/>
              </a:solidFill>
              <a:latin typeface="Times New Roman" pitchFamily="18" charset="0"/>
              <a:cs typeface="Times New Roman" pitchFamily="18" charset="0"/>
            </a:endParaRPr>
          </a:p>
        </p:txBody>
      </p:sp>
      <p:pic>
        <p:nvPicPr>
          <p:cNvPr id="2" name="Picture 2" descr="C:\Users\user\Desktop\image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6792"/>
            <a:ext cx="3744416" cy="2045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ser\Desktop\image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820" y="1556792"/>
            <a:ext cx="3916660" cy="20450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последняя.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861048"/>
            <a:ext cx="374441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image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5820" y="3852771"/>
            <a:ext cx="3916660" cy="224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27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idx="1"/>
          </p:nvPr>
        </p:nvSpPr>
        <p:spPr>
          <a:xfrm>
            <a:off x="914400" y="1428750"/>
            <a:ext cx="8229600" cy="4525963"/>
          </a:xfrm>
        </p:spPr>
        <p:txBody>
          <a:bodyPr>
            <a:normAutofit fontScale="92500"/>
          </a:bodyPr>
          <a:lstStyle/>
          <a:p>
            <a:pPr>
              <a:buFont typeface="Wingdings" pitchFamily="2" charset="2"/>
              <a:buChar char="q"/>
            </a:pPr>
            <a:r>
              <a:rPr lang="ru-RU" altLang="ru-RU" sz="2400" dirty="0" smtClean="0">
                <a:latin typeface="Times New Roman" pitchFamily="18" charset="0"/>
                <a:cs typeface="Times New Roman" pitchFamily="18" charset="0"/>
              </a:rPr>
              <a:t>Мотивация является особо важным и специфичным компонентом учебной </a:t>
            </a:r>
            <a:r>
              <a:rPr lang="ru-RU" altLang="ru-RU" sz="2400" dirty="0" smtClean="0">
                <a:latin typeface="Times New Roman" pitchFamily="18" charset="0"/>
                <a:cs typeface="Times New Roman" pitchFamily="18" charset="0"/>
              </a:rPr>
              <a:t>деятельности;</a:t>
            </a:r>
            <a:endParaRPr lang="ru-RU" altLang="ru-RU" sz="2400" dirty="0" smtClean="0">
              <a:latin typeface="Times New Roman" pitchFamily="18" charset="0"/>
              <a:cs typeface="Times New Roman" pitchFamily="18" charset="0"/>
            </a:endParaRPr>
          </a:p>
          <a:p>
            <a:pPr>
              <a:buFont typeface="Wingdings" pitchFamily="2" charset="2"/>
              <a:buChar char="q"/>
            </a:pPr>
            <a:r>
              <a:rPr lang="ru-RU" altLang="ru-RU" sz="2400" dirty="0" smtClean="0">
                <a:latin typeface="Times New Roman" pitchFamily="18" charset="0"/>
                <a:cs typeface="Times New Roman" pitchFamily="18" charset="0"/>
              </a:rPr>
              <a:t>Через мотивацию формируется определённое отношение </a:t>
            </a:r>
            <a:r>
              <a:rPr lang="ru-RU" altLang="ru-RU" sz="2400" dirty="0" smtClean="0">
                <a:latin typeface="Times New Roman" pitchFamily="18" charset="0"/>
                <a:cs typeface="Times New Roman" pitchFamily="18" charset="0"/>
              </a:rPr>
              <a:t>обучающихся </a:t>
            </a:r>
            <a:r>
              <a:rPr lang="ru-RU" altLang="ru-RU" sz="2400" dirty="0" smtClean="0">
                <a:latin typeface="Times New Roman" pitchFamily="18" charset="0"/>
                <a:cs typeface="Times New Roman" pitchFamily="18" charset="0"/>
              </a:rPr>
              <a:t>к учебному предмету и осознаётся его ценностная значимость для личностного </a:t>
            </a:r>
            <a:r>
              <a:rPr lang="ru-RU" altLang="ru-RU" sz="2400" dirty="0" smtClean="0">
                <a:latin typeface="Times New Roman" pitchFamily="18" charset="0"/>
                <a:cs typeface="Times New Roman" pitchFamily="18" charset="0"/>
              </a:rPr>
              <a:t>развития;</a:t>
            </a:r>
            <a:endParaRPr lang="ru-RU" altLang="ru-RU" sz="2400" dirty="0" smtClean="0">
              <a:latin typeface="Times New Roman" pitchFamily="18" charset="0"/>
              <a:cs typeface="Times New Roman" pitchFamily="18" charset="0"/>
            </a:endParaRPr>
          </a:p>
          <a:p>
            <a:pPr>
              <a:buFont typeface="Wingdings" pitchFamily="2" charset="2"/>
              <a:buChar char="q"/>
            </a:pPr>
            <a:r>
              <a:rPr lang="ru-RU" altLang="ru-RU" sz="2400" dirty="0" smtClean="0">
                <a:latin typeface="Times New Roman" pitchFamily="18" charset="0"/>
                <a:cs typeface="Times New Roman" pitchFamily="18" charset="0"/>
              </a:rPr>
              <a:t>Использование дифференцированного, деятельностного, личностно- ориентированного подходов в обучении обучающихся с интеллектуальными нарушениями, оказывает положительное влияние на развитие мотивации к </a:t>
            </a:r>
            <a:r>
              <a:rPr lang="ru-RU" altLang="ru-RU" sz="2400" dirty="0" smtClean="0">
                <a:latin typeface="Times New Roman" pitchFamily="18" charset="0"/>
                <a:cs typeface="Times New Roman" pitchFamily="18" charset="0"/>
              </a:rPr>
              <a:t>обучению.</a:t>
            </a:r>
            <a:endParaRPr lang="ru-RU" altLang="ru-RU" sz="2400" dirty="0" smtClean="0">
              <a:latin typeface="Times New Roman" pitchFamily="18" charset="0"/>
              <a:cs typeface="Times New Roman" pitchFamily="18" charset="0"/>
            </a:endParaRPr>
          </a:p>
          <a:p>
            <a:pPr>
              <a:buFontTx/>
              <a:buNone/>
            </a:pPr>
            <a:r>
              <a:rPr lang="ru-RU" altLang="ru-RU" sz="2400" dirty="0" smtClean="0">
                <a:latin typeface="Times New Roman" pitchFamily="18" charset="0"/>
                <a:cs typeface="Times New Roman" pitchFamily="18" charset="0"/>
              </a:rPr>
              <a:t>           </a:t>
            </a:r>
          </a:p>
          <a:p>
            <a:pPr>
              <a:buFontTx/>
              <a:buNone/>
            </a:pP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endParaRPr lang="ru-RU" altLang="ru-RU" sz="2400" dirty="0" smtClean="0">
              <a:latin typeface="Times New Roman" pitchFamily="18" charset="0"/>
              <a:cs typeface="Times New Roman" pitchFamily="18" charset="0"/>
            </a:endParaRPr>
          </a:p>
        </p:txBody>
      </p:sp>
      <p:sp>
        <p:nvSpPr>
          <p:cNvPr id="2" name="Круглая лента лицом вверх 1"/>
          <p:cNvSpPr/>
          <p:nvPr/>
        </p:nvSpPr>
        <p:spPr>
          <a:xfrm>
            <a:off x="827584" y="260648"/>
            <a:ext cx="7973516"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anose="02020603050405020304" pitchFamily="18" charset="0"/>
                <a:cs typeface="Times New Roman" panose="02020603050405020304" pitchFamily="18" charset="0"/>
              </a:rPr>
              <a:t>Вывод</a:t>
            </a:r>
            <a:endParaRPr lang="ru-RU"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13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a:xfrm>
            <a:off x="914400" y="1071563"/>
            <a:ext cx="8229600" cy="4525962"/>
          </a:xfrm>
        </p:spPr>
        <p:txBody>
          <a:bodyPr>
            <a:normAutofit fontScale="92500"/>
          </a:bodyPr>
          <a:lstStyle/>
          <a:p>
            <a:pPr>
              <a:buFontTx/>
              <a:buNone/>
            </a:pPr>
            <a:r>
              <a:rPr lang="ru-RU" altLang="ru-RU" sz="2200" dirty="0" smtClean="0">
                <a:latin typeface="Times New Roman" pitchFamily="18" charset="0"/>
                <a:cs typeface="Times New Roman" pitchFamily="18" charset="0"/>
              </a:rPr>
              <a:t>Обучающимся с интеллектуальными нарушениями,</a:t>
            </a:r>
          </a:p>
          <a:p>
            <a:pPr>
              <a:buFontTx/>
              <a:buNone/>
            </a:pPr>
            <a:r>
              <a:rPr lang="ru-RU" altLang="ru-RU" sz="2200" dirty="0" smtClean="0">
                <a:latin typeface="Times New Roman" pitchFamily="18" charset="0"/>
                <a:cs typeface="Times New Roman" pitchFamily="18" charset="0"/>
              </a:rPr>
              <a:t>	в силу своих особенностей сложнее даётся овладение знаниями, умениями и навыками, необходимыми для успешной интеграции и социализации в обществе. </a:t>
            </a:r>
          </a:p>
          <a:p>
            <a:pPr>
              <a:buFontTx/>
              <a:buNone/>
            </a:pPr>
            <a:r>
              <a:rPr lang="ru-RU" altLang="ru-RU" sz="2200" dirty="0" smtClean="0">
                <a:latin typeface="Times New Roman" pitchFamily="18" charset="0"/>
                <a:cs typeface="Times New Roman" pitchFamily="18" charset="0"/>
              </a:rPr>
              <a:t>Поэтому образовательная система коррекционной школы ориентирована </a:t>
            </a:r>
            <a:r>
              <a:rPr lang="ru-RU" altLang="ru-RU" sz="2200" dirty="0" smtClean="0">
                <a:latin typeface="Times New Roman" pitchFamily="18" charset="0"/>
                <a:cs typeface="Times New Roman" pitchFamily="18" charset="0"/>
              </a:rPr>
              <a:t>на:</a:t>
            </a:r>
            <a:endParaRPr lang="ru-RU" altLang="ru-RU" sz="2200" dirty="0" smtClean="0">
              <a:latin typeface="Times New Roman" pitchFamily="18" charset="0"/>
              <a:cs typeface="Times New Roman" pitchFamily="18" charset="0"/>
            </a:endParaRPr>
          </a:p>
          <a:p>
            <a:r>
              <a:rPr lang="ru-RU" altLang="ru-RU" sz="2200" dirty="0" smtClean="0">
                <a:latin typeface="Times New Roman" pitchFamily="18" charset="0"/>
                <a:cs typeface="Times New Roman" pitchFamily="18" charset="0"/>
              </a:rPr>
              <a:t>обеспечение максимального проявления в деятельности обучающихся положительных эмоций в ходе учебно-воспитательного </a:t>
            </a:r>
            <a:r>
              <a:rPr lang="ru-RU" altLang="ru-RU" sz="2200" dirty="0" smtClean="0">
                <a:latin typeface="Times New Roman" pitchFamily="18" charset="0"/>
                <a:cs typeface="Times New Roman" pitchFamily="18" charset="0"/>
              </a:rPr>
              <a:t>процесса;</a:t>
            </a:r>
            <a:endParaRPr lang="ru-RU" altLang="ru-RU" sz="2200" dirty="0" smtClean="0">
              <a:latin typeface="Times New Roman" pitchFamily="18" charset="0"/>
              <a:cs typeface="Times New Roman" pitchFamily="18" charset="0"/>
            </a:endParaRPr>
          </a:p>
          <a:p>
            <a:r>
              <a:rPr lang="ru-RU" altLang="ru-RU" sz="2200" dirty="0" smtClean="0">
                <a:latin typeface="Times New Roman" pitchFamily="18" charset="0"/>
                <a:cs typeface="Times New Roman" pitchFamily="18" charset="0"/>
              </a:rPr>
              <a:t>использование преимущественно позитивных средств стимуляции деятельности и поведения обучающихся, демонстрирующих доброжелательное и уважительное отношение к </a:t>
            </a:r>
            <a:r>
              <a:rPr lang="ru-RU" altLang="ru-RU" sz="2200" dirty="0" smtClean="0">
                <a:latin typeface="Times New Roman" pitchFamily="18" charset="0"/>
                <a:cs typeface="Times New Roman" pitchFamily="18" charset="0"/>
              </a:rPr>
              <a:t>ним;</a:t>
            </a:r>
            <a:endParaRPr lang="ru-RU" altLang="ru-RU" sz="2200" dirty="0" smtClean="0">
              <a:latin typeface="Times New Roman" pitchFamily="18" charset="0"/>
              <a:cs typeface="Times New Roman" pitchFamily="18" charset="0"/>
            </a:endParaRPr>
          </a:p>
          <a:p>
            <a:r>
              <a:rPr lang="ru-RU" altLang="ru-RU" sz="2200" dirty="0" smtClean="0">
                <a:latin typeface="Times New Roman" pitchFamily="18" charset="0"/>
                <a:cs typeface="Times New Roman" pitchFamily="18" charset="0"/>
              </a:rPr>
              <a:t>создание условий для осмысленных действий </a:t>
            </a:r>
            <a:r>
              <a:rPr lang="ru-RU" altLang="ru-RU" sz="2200" dirty="0" smtClean="0">
                <a:latin typeface="Times New Roman" pitchFamily="18" charset="0"/>
                <a:cs typeface="Times New Roman" pitchFamily="18" charset="0"/>
              </a:rPr>
              <a:t>обучающихся</a:t>
            </a:r>
            <a:r>
              <a:rPr lang="ru-RU" altLang="ru-RU" sz="2200" dirty="0" smtClean="0">
                <a:latin typeface="Times New Roman" pitchFamily="18" charset="0"/>
                <a:cs typeface="Times New Roman" pitchFamily="18" charset="0"/>
              </a:rPr>
              <a:t>, поощрение инициативы и самостоятельности.</a:t>
            </a:r>
          </a:p>
          <a:p>
            <a:endParaRPr lang="ru-RU" altLang="ru-RU" sz="2400" dirty="0" smtClean="0">
              <a:latin typeface="Times New Roman" pitchFamily="18" charset="0"/>
              <a:cs typeface="Times New Roman" pitchFamily="18" charset="0"/>
            </a:endParaRPr>
          </a:p>
          <a:p>
            <a:endParaRPr lang="ru-RU" altLang="ru-RU" sz="2400" dirty="0" smtClean="0">
              <a:latin typeface="Times New Roman" pitchFamily="18" charset="0"/>
              <a:cs typeface="Times New Roman" pitchFamily="18" charset="0"/>
            </a:endParaRPr>
          </a:p>
        </p:txBody>
      </p:sp>
      <p:sp>
        <p:nvSpPr>
          <p:cNvPr id="2" name="Круглая лента лицом вверх 1"/>
          <p:cNvSpPr/>
          <p:nvPr/>
        </p:nvSpPr>
        <p:spPr>
          <a:xfrm>
            <a:off x="1043608" y="332656"/>
            <a:ext cx="7704856"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anose="02020603050405020304" pitchFamily="18" charset="0"/>
                <a:cs typeface="Times New Roman" panose="02020603050405020304" pitchFamily="18" charset="0"/>
              </a:rPr>
              <a:t>Вывод</a:t>
            </a:r>
            <a:endParaRPr lang="ru-RU"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64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2"/>
          <p:cNvSpPr>
            <a:spLocks noGrp="1"/>
          </p:cNvSpPr>
          <p:nvPr>
            <p:ph idx="1"/>
          </p:nvPr>
        </p:nvSpPr>
        <p:spPr>
          <a:xfrm>
            <a:off x="1043608" y="1714500"/>
            <a:ext cx="8100392" cy="4525963"/>
          </a:xfrm>
        </p:spPr>
        <p:txBody>
          <a:bodyPr/>
          <a:lstStyle/>
          <a:p>
            <a:pPr>
              <a:buFontTx/>
              <a:buNone/>
            </a:pPr>
            <a:r>
              <a:rPr lang="ru-RU" altLang="ru-RU" sz="2400" dirty="0" smtClean="0">
                <a:latin typeface="Times New Roman" pitchFamily="18" charset="0"/>
                <a:cs typeface="Times New Roman" pitchFamily="18" charset="0"/>
              </a:rPr>
              <a:t>       Целенаправленное </a:t>
            </a:r>
            <a:r>
              <a:rPr lang="ru-RU" altLang="ru-RU" sz="2400" dirty="0" smtClean="0">
                <a:latin typeface="Times New Roman" pitchFamily="18" charset="0"/>
                <a:cs typeface="Times New Roman" pitchFamily="18" charset="0"/>
              </a:rPr>
              <a:t>и систематическое применение </a:t>
            </a:r>
          </a:p>
          <a:p>
            <a:pPr>
              <a:buFontTx/>
              <a:buNone/>
            </a:pPr>
            <a:r>
              <a:rPr lang="ru-RU" altLang="ru-RU" sz="2400" dirty="0" smtClean="0">
                <a:latin typeface="Times New Roman" pitchFamily="18" charset="0"/>
                <a:cs typeface="Times New Roman" pitchFamily="18" charset="0"/>
              </a:rPr>
              <a:t>	разнообразных форм и приёмов развития учебной </a:t>
            </a:r>
          </a:p>
          <a:p>
            <a:pPr>
              <a:buFontTx/>
              <a:buNone/>
            </a:pPr>
            <a:r>
              <a:rPr lang="ru-RU" altLang="ru-RU" sz="2400" dirty="0" smtClean="0">
                <a:latin typeface="Times New Roman" pitchFamily="18" charset="0"/>
                <a:cs typeface="Times New Roman" pitchFamily="18" charset="0"/>
              </a:rPr>
              <a:t>	мотивации, использование соответствующих путей </a:t>
            </a:r>
          </a:p>
          <a:p>
            <a:pPr>
              <a:buFontTx/>
              <a:buNone/>
            </a:pPr>
            <a:r>
              <a:rPr lang="ru-RU" altLang="ru-RU" sz="2400" dirty="0" smtClean="0">
                <a:latin typeface="Times New Roman" pitchFamily="18" charset="0"/>
                <a:cs typeface="Times New Roman" pitchFamily="18" charset="0"/>
              </a:rPr>
              <a:t>	педагогического воздействия, правильная организация </a:t>
            </a:r>
          </a:p>
          <a:p>
            <a:pPr>
              <a:buFontTx/>
              <a:buNone/>
            </a:pPr>
            <a:r>
              <a:rPr lang="ru-RU" altLang="ru-RU" sz="2400" dirty="0" smtClean="0">
                <a:latin typeface="Times New Roman" pitchFamily="18" charset="0"/>
                <a:cs typeface="Times New Roman" pitchFamily="18" charset="0"/>
              </a:rPr>
              <a:t>	влияния внешних и внутренних факторов укрепляет </a:t>
            </a:r>
            <a:r>
              <a:rPr lang="ru-RU" altLang="ru-RU" sz="2400" dirty="0" smtClean="0">
                <a:latin typeface="Times New Roman" pitchFamily="18" charset="0"/>
                <a:cs typeface="Times New Roman" pitchFamily="18" charset="0"/>
              </a:rPr>
              <a:t>желание обучающихся </a:t>
            </a:r>
            <a:r>
              <a:rPr lang="ru-RU" altLang="ru-RU" sz="2400" dirty="0" smtClean="0">
                <a:latin typeface="Times New Roman" pitchFamily="18" charset="0"/>
                <a:cs typeface="Times New Roman" pitchFamily="18" charset="0"/>
              </a:rPr>
              <a:t>с интеллектуальными нарушениями </a:t>
            </a:r>
            <a:r>
              <a:rPr lang="ru-RU" altLang="ru-RU" sz="2400" dirty="0" smtClean="0">
                <a:latin typeface="Times New Roman" pitchFamily="18" charset="0"/>
                <a:cs typeface="Times New Roman" pitchFamily="18" charset="0"/>
              </a:rPr>
              <a:t>овладевать </a:t>
            </a:r>
            <a:r>
              <a:rPr lang="ru-RU" altLang="ru-RU" sz="2400" dirty="0" smtClean="0">
                <a:latin typeface="Times New Roman" pitchFamily="18" charset="0"/>
                <a:cs typeface="Times New Roman" pitchFamily="18" charset="0"/>
              </a:rPr>
              <a:t>знаниями и формирует интерес к учению в целом.   </a:t>
            </a:r>
          </a:p>
        </p:txBody>
      </p:sp>
      <p:sp>
        <p:nvSpPr>
          <p:cNvPr id="2" name="Круглая лента лицом вверх 1"/>
          <p:cNvSpPr/>
          <p:nvPr/>
        </p:nvSpPr>
        <p:spPr>
          <a:xfrm>
            <a:off x="899592" y="332656"/>
            <a:ext cx="7920880"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anose="02020603050405020304" pitchFamily="18" charset="0"/>
                <a:cs typeface="Times New Roman" panose="02020603050405020304" pitchFamily="18" charset="0"/>
              </a:rPr>
              <a:t>Вывод</a:t>
            </a:r>
            <a:endParaRPr lang="ru-RU"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598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500063" y="0"/>
            <a:ext cx="8229600" cy="1143000"/>
          </a:xfrm>
        </p:spPr>
        <p:txBody>
          <a:bodyPr/>
          <a:lstStyle/>
          <a:p>
            <a:endParaRPr lang="ru-RU" altLang="ru-RU" sz="2400" dirty="0" smtClean="0">
              <a:latin typeface="Times New Roman" pitchFamily="18" charset="0"/>
              <a:cs typeface="Times New Roman" pitchFamily="18" charset="0"/>
            </a:endParaRPr>
          </a:p>
        </p:txBody>
      </p:sp>
      <p:sp>
        <p:nvSpPr>
          <p:cNvPr id="52227" name="Содержимое 2"/>
          <p:cNvSpPr>
            <a:spLocks noGrp="1"/>
          </p:cNvSpPr>
          <p:nvPr>
            <p:ph idx="1"/>
          </p:nvPr>
        </p:nvSpPr>
        <p:spPr>
          <a:xfrm>
            <a:off x="428625" y="1000125"/>
            <a:ext cx="8515350" cy="4525963"/>
          </a:xfrm>
        </p:spPr>
        <p:txBody>
          <a:bodyPr>
            <a:normAutofit/>
          </a:bodyPr>
          <a:lstStyle/>
          <a:p>
            <a:pPr marL="0" indent="0">
              <a:buNone/>
            </a:pPr>
            <a:endParaRPr lang="ru-RU" altLang="ru-RU" sz="2000" dirty="0" smtClean="0">
              <a:latin typeface="Times New Roman" pitchFamily="18" charset="0"/>
              <a:cs typeface="Times New Roman" pitchFamily="18" charset="0"/>
            </a:endParaRPr>
          </a:p>
          <a:p>
            <a:pPr marL="457200" indent="-457200" algn="ctr"/>
            <a:r>
              <a:rPr lang="ru-RU" altLang="ru-RU" sz="7200" dirty="0" smtClean="0">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258198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714375" y="980728"/>
            <a:ext cx="8229600" cy="5688632"/>
          </a:xfrm>
        </p:spPr>
        <p:txBody>
          <a:bodyPr>
            <a:normAutofit/>
          </a:bodyPr>
          <a:lstStyle/>
          <a:p>
            <a:pPr>
              <a:buNone/>
            </a:pPr>
            <a:r>
              <a:rPr lang="ru-RU" altLang="ru-RU" sz="2400" b="1" i="1" dirty="0">
                <a:latin typeface="Times New Roman" pitchFamily="18" charset="0"/>
                <a:cs typeface="Times New Roman" pitchFamily="18" charset="0"/>
              </a:rPr>
              <a:t>Мотив</a:t>
            </a:r>
            <a:r>
              <a:rPr lang="ru-RU" altLang="ru-RU" sz="2400" dirty="0">
                <a:latin typeface="Times New Roman" pitchFamily="18" charset="0"/>
                <a:cs typeface="Times New Roman" pitchFamily="18" charset="0"/>
              </a:rPr>
              <a:t> – конкретные побуждения, причины, </a:t>
            </a:r>
            <a:r>
              <a:rPr lang="ru-RU" altLang="ru-RU" sz="2400" dirty="0" smtClean="0">
                <a:latin typeface="Times New Roman" pitchFamily="18" charset="0"/>
                <a:cs typeface="Times New Roman" pitchFamily="18" charset="0"/>
              </a:rPr>
              <a:t>заставляющие</a:t>
            </a:r>
            <a:endParaRPr lang="ru-RU" altLang="ru-RU" sz="2400" dirty="0">
              <a:latin typeface="Times New Roman" pitchFamily="18" charset="0"/>
              <a:cs typeface="Times New Roman" pitchFamily="18" charset="0"/>
            </a:endParaRPr>
          </a:p>
        </p:txBody>
      </p:sp>
      <p:sp>
        <p:nvSpPr>
          <p:cNvPr id="2" name="Прямоугольник 1"/>
          <p:cNvSpPr/>
          <p:nvPr/>
        </p:nvSpPr>
        <p:spPr>
          <a:xfrm>
            <a:off x="247693" y="1439428"/>
            <a:ext cx="4396315" cy="165618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600" b="1" i="1" dirty="0">
                <a:solidFill>
                  <a:schemeClr val="accent2"/>
                </a:solidFill>
                <a:latin typeface="Times New Roman" pitchFamily="18" charset="0"/>
                <a:cs typeface="Times New Roman" pitchFamily="18" charset="0"/>
              </a:rPr>
              <a:t>Внешняя мотивация</a:t>
            </a:r>
            <a:r>
              <a:rPr lang="ru-RU" altLang="ru-RU" sz="1600" b="1" i="1" dirty="0">
                <a:solidFill>
                  <a:schemeClr val="accent3">
                    <a:lumMod val="75000"/>
                  </a:schemeClr>
                </a:solidFill>
                <a:latin typeface="Times New Roman" pitchFamily="18" charset="0"/>
                <a:cs typeface="Times New Roman" pitchFamily="18" charset="0"/>
              </a:rPr>
              <a:t> </a:t>
            </a:r>
            <a:r>
              <a:rPr lang="ru-RU" altLang="ru-RU" sz="1600" dirty="0">
                <a:latin typeface="Times New Roman" pitchFamily="18" charset="0"/>
                <a:cs typeface="Times New Roman" pitchFamily="18" charset="0"/>
              </a:rPr>
              <a:t>основана на поощрениях, наказаниях и других видах стимуляции, которые или направляют, или тормозят поведение человека. При внешней мотивации факторы, регулирующие поведение, не зависят от внутреннего «я» </a:t>
            </a:r>
            <a:r>
              <a:rPr lang="ru-RU" altLang="ru-RU" dirty="0">
                <a:latin typeface="Times New Roman" pitchFamily="18" charset="0"/>
                <a:cs typeface="Times New Roman" pitchFamily="18" charset="0"/>
              </a:rPr>
              <a:t>личности.</a:t>
            </a:r>
          </a:p>
        </p:txBody>
      </p:sp>
      <p:sp>
        <p:nvSpPr>
          <p:cNvPr id="5" name="Прямоугольник 4"/>
          <p:cNvSpPr/>
          <p:nvPr/>
        </p:nvSpPr>
        <p:spPr>
          <a:xfrm>
            <a:off x="4812452" y="1412776"/>
            <a:ext cx="4161209" cy="236693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600" dirty="0">
                <a:latin typeface="Times New Roman" pitchFamily="18" charset="0"/>
                <a:cs typeface="Times New Roman" pitchFamily="18" charset="0"/>
              </a:rPr>
              <a:t>В основе </a:t>
            </a:r>
            <a:r>
              <a:rPr lang="ru-RU" altLang="ru-RU" sz="1600" b="1" i="1" dirty="0">
                <a:solidFill>
                  <a:schemeClr val="accent2"/>
                </a:solidFill>
                <a:latin typeface="Times New Roman" pitchFamily="18" charset="0"/>
                <a:cs typeface="Times New Roman" pitchFamily="18" charset="0"/>
              </a:rPr>
              <a:t>внутренней мотивации</a:t>
            </a:r>
            <a:r>
              <a:rPr lang="ru-RU" altLang="ru-RU" sz="1600" i="1" dirty="0">
                <a:solidFill>
                  <a:schemeClr val="accent2"/>
                </a:solidFill>
                <a:latin typeface="Times New Roman" pitchFamily="18" charset="0"/>
                <a:cs typeface="Times New Roman" pitchFamily="18" charset="0"/>
              </a:rPr>
              <a:t> </a:t>
            </a:r>
            <a:r>
              <a:rPr lang="ru-RU" altLang="ru-RU" sz="1600" dirty="0">
                <a:latin typeface="Times New Roman" pitchFamily="18" charset="0"/>
                <a:cs typeface="Times New Roman" pitchFamily="18" charset="0"/>
              </a:rPr>
              <a:t>находятся факторы, исходящие из самого внутреннего осознания личностью своего поведения, они не зависят от поощрений, кроме собственной активности. «Люди вовлекаются в деятельность ради нее самой, а не для достижения каких-либо внешних наград. Такая деятельность является самоцелью, а не средством для достижения другой цели» .</a:t>
            </a:r>
          </a:p>
        </p:txBody>
      </p:sp>
      <p:sp>
        <p:nvSpPr>
          <p:cNvPr id="3" name="Прямоугольник 2"/>
          <p:cNvSpPr/>
          <p:nvPr/>
        </p:nvSpPr>
        <p:spPr>
          <a:xfrm>
            <a:off x="245242" y="908720"/>
            <a:ext cx="8728419" cy="5040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tabLst>
                <a:tab pos="6361113" algn="l"/>
              </a:tabLst>
            </a:pPr>
            <a:r>
              <a:rPr lang="ru-RU" altLang="ru-RU" b="1" i="1" dirty="0">
                <a:solidFill>
                  <a:schemeClr val="accent3">
                    <a:lumMod val="75000"/>
                  </a:schemeClr>
                </a:solidFill>
                <a:latin typeface="Times New Roman" pitchFamily="18" charset="0"/>
                <a:cs typeface="Times New Roman" pitchFamily="18" charset="0"/>
              </a:rPr>
              <a:t>Мотивация</a:t>
            </a:r>
            <a:r>
              <a:rPr lang="ru-RU" altLang="ru-RU" dirty="0">
                <a:latin typeface="Times New Roman" pitchFamily="18" charset="0"/>
                <a:cs typeface="Times New Roman" pitchFamily="18" charset="0"/>
              </a:rPr>
              <a:t> – процессы, методы, средства побуждения </a:t>
            </a:r>
            <a:r>
              <a:rPr lang="ru-RU" altLang="ru-RU" dirty="0" smtClean="0">
                <a:latin typeface="Times New Roman" pitchFamily="18" charset="0"/>
                <a:cs typeface="Times New Roman" pitchFamily="18" charset="0"/>
              </a:rPr>
              <a:t>обучающихся </a:t>
            </a:r>
            <a:r>
              <a:rPr lang="ru-RU" altLang="ru-RU" dirty="0">
                <a:latin typeface="Times New Roman" pitchFamily="18" charset="0"/>
                <a:cs typeface="Times New Roman" pitchFamily="18" charset="0"/>
              </a:rPr>
              <a:t>к продуктивной познавательной деятельности, активному освоению содержания образования. </a:t>
            </a:r>
            <a:endParaRPr lang="ru-RU" altLang="ru-RU" dirty="0"/>
          </a:p>
        </p:txBody>
      </p:sp>
      <p:sp>
        <p:nvSpPr>
          <p:cNvPr id="6" name="Прямоугольник 5"/>
          <p:cNvSpPr/>
          <p:nvPr/>
        </p:nvSpPr>
        <p:spPr>
          <a:xfrm>
            <a:off x="263878" y="3907904"/>
            <a:ext cx="8712233" cy="1609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ru-RU" altLang="ru-RU" dirty="0">
                <a:latin typeface="Times New Roman" pitchFamily="18" charset="0"/>
                <a:cs typeface="Times New Roman" pitchFamily="18" charset="0"/>
              </a:rPr>
              <a:t>Мотивация основывается на </a:t>
            </a:r>
            <a:r>
              <a:rPr lang="ru-RU" altLang="ru-RU" dirty="0" smtClean="0">
                <a:latin typeface="Times New Roman" pitchFamily="18" charset="0"/>
                <a:cs typeface="Times New Roman" pitchFamily="18" charset="0"/>
              </a:rPr>
              <a:t>мотивах. </a:t>
            </a:r>
            <a:r>
              <a:rPr lang="ru-RU" altLang="ru-RU" b="1" i="1" dirty="0">
                <a:solidFill>
                  <a:schemeClr val="accent3">
                    <a:lumMod val="75000"/>
                  </a:schemeClr>
                </a:solidFill>
                <a:latin typeface="Times New Roman" pitchFamily="18" charset="0"/>
                <a:cs typeface="Times New Roman" pitchFamily="18" charset="0"/>
              </a:rPr>
              <a:t>Мотив</a:t>
            </a:r>
            <a:r>
              <a:rPr lang="ru-RU" altLang="ru-RU" b="1" dirty="0">
                <a:solidFill>
                  <a:schemeClr val="accent3">
                    <a:lumMod val="75000"/>
                  </a:schemeClr>
                </a:solidFill>
                <a:latin typeface="Times New Roman" pitchFamily="18" charset="0"/>
                <a:cs typeface="Times New Roman" pitchFamily="18" charset="0"/>
              </a:rPr>
              <a:t> – конкретные побуждения, причины, заставляющие личность действовать, совершать поступки. </a:t>
            </a:r>
          </a:p>
          <a:p>
            <a:pPr>
              <a:buFontTx/>
              <a:buNone/>
            </a:pPr>
            <a:r>
              <a:rPr lang="ru-RU" altLang="ru-RU" dirty="0" smtClean="0">
                <a:latin typeface="Times New Roman" pitchFamily="18" charset="0"/>
                <a:cs typeface="Times New Roman" pitchFamily="18" charset="0"/>
              </a:rPr>
              <a:t>Он является главной движущей силой </a:t>
            </a:r>
            <a:r>
              <a:rPr lang="ru-RU" altLang="ru-RU" dirty="0">
                <a:latin typeface="Times New Roman" pitchFamily="18" charset="0"/>
                <a:cs typeface="Times New Roman" pitchFamily="18" charset="0"/>
              </a:rPr>
              <a:t>дидактического процесса. Изучение и правильное использование их, формирование личности в нужном направлении – сердцевина педагогического труда.</a:t>
            </a:r>
          </a:p>
        </p:txBody>
      </p:sp>
      <p:sp>
        <p:nvSpPr>
          <p:cNvPr id="9" name="Прямоугольник 8"/>
          <p:cNvSpPr/>
          <p:nvPr/>
        </p:nvSpPr>
        <p:spPr>
          <a:xfrm>
            <a:off x="687834" y="5517231"/>
            <a:ext cx="3516032" cy="115358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solidFill>
                  <a:schemeClr val="accent3">
                    <a:lumMod val="75000"/>
                  </a:schemeClr>
                </a:solidFill>
                <a:latin typeface="Times New Roman" pitchFamily="18" charset="0"/>
                <a:cs typeface="Times New Roman" pitchFamily="18" charset="0"/>
              </a:rPr>
              <a:t> </a:t>
            </a:r>
            <a:r>
              <a:rPr lang="ru-RU" altLang="ru-RU" b="1" i="1" dirty="0">
                <a:solidFill>
                  <a:schemeClr val="accent3">
                    <a:lumMod val="75000"/>
                  </a:schemeClr>
                </a:solidFill>
                <a:latin typeface="Times New Roman" pitchFamily="18" charset="0"/>
                <a:cs typeface="Times New Roman" pitchFamily="18" charset="0"/>
              </a:rPr>
              <a:t>познавательные</a:t>
            </a:r>
            <a:r>
              <a:rPr lang="ru-RU" altLang="ru-RU" dirty="0">
                <a:solidFill>
                  <a:schemeClr val="accent3">
                    <a:lumMod val="75000"/>
                  </a:schemeClr>
                </a:solidFill>
                <a:latin typeface="Times New Roman" pitchFamily="18" charset="0"/>
                <a:cs typeface="Times New Roman" pitchFamily="18" charset="0"/>
              </a:rPr>
              <a:t>, </a:t>
            </a:r>
            <a:r>
              <a:rPr lang="ru-RU" altLang="ru-RU" dirty="0">
                <a:latin typeface="Times New Roman" pitchFamily="18" charset="0"/>
                <a:cs typeface="Times New Roman" pitchFamily="18" charset="0"/>
              </a:rPr>
              <a:t>направленные на содержание учебного предмета </a:t>
            </a:r>
            <a:endParaRPr lang="ru-RU" dirty="0"/>
          </a:p>
        </p:txBody>
      </p:sp>
      <p:sp>
        <p:nvSpPr>
          <p:cNvPr id="10" name="Прямоугольник 9"/>
          <p:cNvSpPr/>
          <p:nvPr/>
        </p:nvSpPr>
        <p:spPr>
          <a:xfrm>
            <a:off x="5076057" y="5517232"/>
            <a:ext cx="3582168" cy="115358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b="1" i="1" dirty="0" smtClean="0">
                <a:solidFill>
                  <a:schemeClr val="accent3">
                    <a:lumMod val="75000"/>
                  </a:schemeClr>
                </a:solidFill>
                <a:latin typeface="Times New Roman" pitchFamily="18" charset="0"/>
                <a:cs typeface="Times New Roman" pitchFamily="18" charset="0"/>
              </a:rPr>
              <a:t>социальные </a:t>
            </a:r>
            <a:r>
              <a:rPr lang="ru-RU" altLang="ru-RU" b="1" i="1" dirty="0">
                <a:solidFill>
                  <a:schemeClr val="accent3">
                    <a:lumMod val="75000"/>
                  </a:schemeClr>
                </a:solidFill>
                <a:latin typeface="Times New Roman" pitchFamily="18" charset="0"/>
                <a:cs typeface="Times New Roman" pitchFamily="18" charset="0"/>
              </a:rPr>
              <a:t>мотивы</a:t>
            </a:r>
            <a:r>
              <a:rPr lang="ru-RU" altLang="ru-RU" dirty="0">
                <a:solidFill>
                  <a:schemeClr val="accent3">
                    <a:lumMod val="75000"/>
                  </a:schemeClr>
                </a:solidFill>
                <a:latin typeface="Times New Roman" pitchFamily="18" charset="0"/>
                <a:cs typeface="Times New Roman" pitchFamily="18" charset="0"/>
              </a:rPr>
              <a:t>, </a:t>
            </a:r>
            <a:r>
              <a:rPr lang="ru-RU" altLang="ru-RU" dirty="0">
                <a:latin typeface="Times New Roman" pitchFamily="18" charset="0"/>
                <a:cs typeface="Times New Roman" pitchFamily="18" charset="0"/>
              </a:rPr>
              <a:t>направленные на другого человека в ходе </a:t>
            </a:r>
            <a:r>
              <a:rPr lang="ru-RU" altLang="ru-RU" dirty="0" smtClean="0">
                <a:latin typeface="Times New Roman" pitchFamily="18" charset="0"/>
                <a:cs typeface="Times New Roman" pitchFamily="18" charset="0"/>
              </a:rPr>
              <a:t>учебно – воспитательного процесса</a:t>
            </a:r>
            <a:r>
              <a:rPr lang="ru-RU" altLang="ru-RU" dirty="0">
                <a:latin typeface="Times New Roman" pitchFamily="18" charset="0"/>
                <a:cs typeface="Times New Roman" pitchFamily="18" charset="0"/>
              </a:rPr>
              <a:t>. </a:t>
            </a:r>
          </a:p>
        </p:txBody>
      </p:sp>
      <p:sp>
        <p:nvSpPr>
          <p:cNvPr id="7" name="Круглая лента лицом вверх 6"/>
          <p:cNvSpPr/>
          <p:nvPr/>
        </p:nvSpPr>
        <p:spPr>
          <a:xfrm>
            <a:off x="899592" y="25841"/>
            <a:ext cx="8074069"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7030A0"/>
                </a:solidFill>
                <a:latin typeface="Times New Roman" panose="02020603050405020304" pitchFamily="18" charset="0"/>
                <a:cs typeface="Times New Roman" panose="02020603050405020304" pitchFamily="18" charset="0"/>
              </a:rPr>
              <a:t>Мотивация  и мотив</a:t>
            </a:r>
            <a:endParaRPr lang="ru-RU"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67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idx="1"/>
          </p:nvPr>
        </p:nvSpPr>
        <p:spPr>
          <a:xfrm>
            <a:off x="571500" y="1500188"/>
            <a:ext cx="8229600" cy="4525962"/>
          </a:xfrm>
        </p:spPr>
        <p:txBody>
          <a:bodyPr/>
          <a:lstStyle/>
          <a:p>
            <a:pPr>
              <a:buFontTx/>
              <a:buNone/>
            </a:pPr>
            <a:r>
              <a:rPr lang="ru-RU" altLang="ru-RU" sz="2400" dirty="0" smtClean="0">
                <a:latin typeface="Times New Roman" pitchFamily="18" charset="0"/>
                <a:cs typeface="Times New Roman" pitchFamily="18" charset="0"/>
              </a:rPr>
              <a:t>Необходимым условием эффективной реализации АООП при организации образовательной деятельности  обучающихся с интеллектуальными нарушениями является развитие мотивации  к обучению.</a:t>
            </a:r>
          </a:p>
          <a:p>
            <a:pPr>
              <a:buFontTx/>
              <a:buNone/>
            </a:pPr>
            <a:endParaRPr lang="ru-RU" altLang="ru-RU" sz="2400" dirty="0" smtClean="0">
              <a:latin typeface="Times New Roman" pitchFamily="18" charset="0"/>
              <a:cs typeface="Times New Roman" pitchFamily="18" charset="0"/>
            </a:endParaRPr>
          </a:p>
          <a:p>
            <a:pPr>
              <a:buFontTx/>
              <a:buNone/>
            </a:pPr>
            <a:r>
              <a:rPr lang="ru-RU" altLang="ru-RU" sz="2400" dirty="0" smtClean="0">
                <a:latin typeface="Times New Roman" pitchFamily="18" charset="0"/>
                <a:cs typeface="Times New Roman" pitchFamily="18" charset="0"/>
              </a:rPr>
              <a:t>Существенное повышение мотивации и интереса к учению, приобретение нового опыта деятельности и поведения у обучающихся с интеллектуальными нарушениями достигается посредством дифференцированного и деятельностного </a:t>
            </a:r>
            <a:r>
              <a:rPr lang="ru-RU" altLang="ru-RU" sz="2400" dirty="0" smtClean="0"/>
              <a:t> </a:t>
            </a:r>
            <a:r>
              <a:rPr lang="ru-RU" altLang="ru-RU" sz="2400" dirty="0" smtClean="0">
                <a:latin typeface="Times New Roman" pitchFamily="18" charset="0"/>
                <a:cs typeface="Times New Roman" pitchFamily="18" charset="0"/>
              </a:rPr>
              <a:t>подхода в обучении.</a:t>
            </a:r>
          </a:p>
          <a:p>
            <a:endParaRPr lang="ru-RU" altLang="ru-RU" sz="2400" dirty="0" smtClean="0">
              <a:latin typeface="Times New Roman" pitchFamily="18" charset="0"/>
              <a:cs typeface="Times New Roman" pitchFamily="18" charset="0"/>
            </a:endParaRPr>
          </a:p>
        </p:txBody>
      </p:sp>
      <p:sp>
        <p:nvSpPr>
          <p:cNvPr id="5" name="Круглая лента лицом вверх 4"/>
          <p:cNvSpPr/>
          <p:nvPr/>
        </p:nvSpPr>
        <p:spPr>
          <a:xfrm>
            <a:off x="755577" y="241212"/>
            <a:ext cx="7974086" cy="1027548"/>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ru-RU" sz="2800" b="1" dirty="0">
                <a:solidFill>
                  <a:srgbClr val="7030A0"/>
                </a:solidFill>
                <a:latin typeface="Times New Roman" pitchFamily="18" charset="0"/>
                <a:cs typeface="Times New Roman" pitchFamily="18" charset="0"/>
              </a:rPr>
              <a:t>Развитие мотивации  </a:t>
            </a:r>
          </a:p>
          <a:p>
            <a:pPr algn="ctr" eaLnBrk="0" hangingPunct="0">
              <a:defRPr/>
            </a:pPr>
            <a:r>
              <a:rPr lang="ru-RU" sz="2800" b="1" dirty="0">
                <a:solidFill>
                  <a:srgbClr val="7030A0"/>
                </a:solidFill>
                <a:latin typeface="Times New Roman" pitchFamily="18" charset="0"/>
                <a:cs typeface="Times New Roman" pitchFamily="18" charset="0"/>
              </a:rPr>
              <a:t>к обучению</a:t>
            </a:r>
            <a:endParaRPr lang="ru-RU" sz="2800" b="1" kern="0"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12570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
            <a:ext cx="8229600" cy="1143000"/>
          </a:xfrm>
        </p:spPr>
        <p:txBody>
          <a:bodyPr>
            <a:noAutofit/>
          </a:bodyPr>
          <a:lstStyle/>
          <a:p>
            <a:pPr>
              <a:defRPr/>
            </a:pPr>
            <a:r>
              <a:rPr lang="ru-RU" sz="2400" dirty="0" smtClean="0">
                <a:solidFill>
                  <a:schemeClr val="tx1"/>
                </a:solidFill>
                <a:latin typeface="Arial" panose="020B0604020202020204" pitchFamily="34" charset="0"/>
                <a:ea typeface="+mn-ea"/>
                <a:cs typeface="Arial" panose="020B0604020202020204" pitchFamily="34" charset="0"/>
              </a:rPr>
              <a:t>Работа педагога, прямо направленная на упрочнение и развитие мотивационной сферы, включает в себя следующие виды воздействий:</a:t>
            </a:r>
            <a:br>
              <a:rPr lang="ru-RU" sz="2400" dirty="0" smtClean="0">
                <a:solidFill>
                  <a:schemeClr val="tx1"/>
                </a:solidFill>
                <a:latin typeface="Arial" panose="020B0604020202020204" pitchFamily="34" charset="0"/>
                <a:ea typeface="+mn-ea"/>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9219" name="Содержимое 2"/>
          <p:cNvSpPr>
            <a:spLocks noGrp="1"/>
          </p:cNvSpPr>
          <p:nvPr>
            <p:ph idx="1"/>
          </p:nvPr>
        </p:nvSpPr>
        <p:spPr>
          <a:xfrm>
            <a:off x="571500" y="5589240"/>
            <a:ext cx="8229600" cy="794098"/>
          </a:xfrm>
        </p:spPr>
        <p:txBody>
          <a:bodyPr>
            <a:normAutofit/>
          </a:bodyPr>
          <a:lstStyle/>
          <a:p>
            <a:pPr>
              <a:buFont typeface="Wingdings" pitchFamily="2" charset="2"/>
              <a:buChar char="q"/>
            </a:pPr>
            <a:endParaRPr lang="ru-RU" altLang="ru-RU" sz="2400" dirty="0" smtClean="0">
              <a:latin typeface="Times New Roman" pitchFamily="18" charset="0"/>
              <a:cs typeface="Times New Roman" pitchFamily="18" charset="0"/>
            </a:endParaRPr>
          </a:p>
          <a:p>
            <a:endParaRPr lang="ru-RU" altLang="ru-RU" sz="2200" dirty="0" smtClean="0"/>
          </a:p>
        </p:txBody>
      </p:sp>
      <p:sp>
        <p:nvSpPr>
          <p:cNvPr id="3" name="Овал 2"/>
          <p:cNvSpPr/>
          <p:nvPr/>
        </p:nvSpPr>
        <p:spPr>
          <a:xfrm>
            <a:off x="4860675" y="1844824"/>
            <a:ext cx="3960440" cy="172819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dirty="0" smtClean="0">
                <a:latin typeface="Times New Roman" pitchFamily="18" charset="0"/>
                <a:cs typeface="Times New Roman" pitchFamily="18" charset="0"/>
              </a:rPr>
              <a:t>       актуализация уже</a:t>
            </a:r>
          </a:p>
          <a:p>
            <a:pPr algn="ctr"/>
            <a:r>
              <a:rPr lang="ru-RU" altLang="ru-RU" dirty="0" smtClean="0">
                <a:latin typeface="Times New Roman" pitchFamily="18" charset="0"/>
                <a:cs typeface="Times New Roman" pitchFamily="18" charset="0"/>
              </a:rPr>
              <a:t>сложившихся </a:t>
            </a:r>
            <a:r>
              <a:rPr lang="ru-RU" altLang="ru-RU" dirty="0">
                <a:latin typeface="Times New Roman" pitchFamily="18" charset="0"/>
                <a:cs typeface="Times New Roman" pitchFamily="18" charset="0"/>
              </a:rPr>
              <a:t>ранее </a:t>
            </a:r>
            <a:r>
              <a:rPr lang="ru-RU" altLang="ru-RU" dirty="0" smtClean="0">
                <a:latin typeface="Times New Roman" pitchFamily="18" charset="0"/>
                <a:cs typeface="Times New Roman" pitchFamily="18" charset="0"/>
              </a:rPr>
              <a:t>мотивационных </a:t>
            </a:r>
            <a:r>
              <a:rPr lang="ru-RU" altLang="ru-RU" dirty="0">
                <a:latin typeface="Times New Roman" pitchFamily="18" charset="0"/>
                <a:cs typeface="Times New Roman" pitchFamily="18" charset="0"/>
              </a:rPr>
              <a:t>установок, которые надо не разрушать, а укреплять и </a:t>
            </a:r>
            <a:r>
              <a:rPr lang="ru-RU" altLang="ru-RU" dirty="0" smtClean="0">
                <a:latin typeface="Times New Roman" pitchFamily="18" charset="0"/>
                <a:cs typeface="Times New Roman" pitchFamily="18" charset="0"/>
              </a:rPr>
              <a:t>поддержать</a:t>
            </a:r>
            <a:endParaRPr lang="ru-RU" altLang="ru-RU" dirty="0">
              <a:latin typeface="Times New Roman" pitchFamily="18" charset="0"/>
              <a:cs typeface="Times New Roman" pitchFamily="18" charset="0"/>
            </a:endParaRPr>
          </a:p>
        </p:txBody>
      </p:sp>
      <p:sp>
        <p:nvSpPr>
          <p:cNvPr id="4" name="Овал 3"/>
          <p:cNvSpPr/>
          <p:nvPr/>
        </p:nvSpPr>
        <p:spPr>
          <a:xfrm>
            <a:off x="251520" y="1700808"/>
            <a:ext cx="4176464" cy="244827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latin typeface="Times New Roman" pitchFamily="18" charset="0"/>
                <a:cs typeface="Times New Roman" pitchFamily="18" charset="0"/>
              </a:rPr>
              <a:t>создание условий для появления новых мотивационных установок (новых мотивов, целей) и появление у них новых качеств (устойчивости, осознанности, действенности </a:t>
            </a:r>
            <a:r>
              <a:rPr lang="ru-RU" altLang="ru-RU" dirty="0" smtClean="0">
                <a:latin typeface="Times New Roman" pitchFamily="18" charset="0"/>
                <a:cs typeface="Times New Roman" pitchFamily="18" charset="0"/>
              </a:rPr>
              <a:t>)</a:t>
            </a:r>
            <a:endParaRPr lang="ru-RU" dirty="0"/>
          </a:p>
        </p:txBody>
      </p:sp>
      <p:sp>
        <p:nvSpPr>
          <p:cNvPr id="5" name="Овал 4"/>
          <p:cNvSpPr/>
          <p:nvPr/>
        </p:nvSpPr>
        <p:spPr>
          <a:xfrm>
            <a:off x="4950026" y="4127677"/>
            <a:ext cx="3877580" cy="162698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dirty="0">
                <a:latin typeface="Times New Roman" pitchFamily="18" charset="0"/>
                <a:cs typeface="Times New Roman" pitchFamily="18" charset="0"/>
              </a:rPr>
              <a:t>коррекция дефектных мотивационных установок</a:t>
            </a:r>
          </a:p>
        </p:txBody>
      </p:sp>
      <p:sp>
        <p:nvSpPr>
          <p:cNvPr id="6" name="Овал 5"/>
          <p:cNvSpPr/>
          <p:nvPr/>
        </p:nvSpPr>
        <p:spPr>
          <a:xfrm>
            <a:off x="467544" y="4941168"/>
            <a:ext cx="4392488" cy="172819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dirty="0">
                <a:latin typeface="Times New Roman" pitchFamily="18" charset="0"/>
                <a:cs typeface="Times New Roman" pitchFamily="18" charset="0"/>
              </a:rPr>
              <a:t>изменение внутреннего отношения ребенка как к наличному уровню своих возможностей, так и к перспективе их </a:t>
            </a:r>
            <a:r>
              <a:rPr lang="ru-RU" altLang="ru-RU" dirty="0" smtClean="0">
                <a:latin typeface="Times New Roman" pitchFamily="18" charset="0"/>
                <a:cs typeface="Times New Roman" pitchFamily="18" charset="0"/>
              </a:rPr>
              <a:t>развития</a:t>
            </a:r>
            <a:endParaRPr lang="ru-RU" altLang="ru-RU" dirty="0">
              <a:latin typeface="Times New Roman" pitchFamily="18" charset="0"/>
              <a:cs typeface="Times New Roman" pitchFamily="18" charset="0"/>
            </a:endParaRPr>
          </a:p>
        </p:txBody>
      </p:sp>
      <p:cxnSp>
        <p:nvCxnSpPr>
          <p:cNvPr id="11" name="Прямая со стрелкой 10"/>
          <p:cNvCxnSpPr/>
          <p:nvPr/>
        </p:nvCxnSpPr>
        <p:spPr>
          <a:xfrm>
            <a:off x="5508104" y="227687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3686843" y="1547894"/>
            <a:ext cx="800345" cy="359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499992" y="1537589"/>
            <a:ext cx="792088" cy="523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112666" y="17791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686843" y="1531565"/>
            <a:ext cx="839550" cy="3379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521128" y="1531565"/>
            <a:ext cx="1183076" cy="2862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7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par>
                          <p:cTn id="8" fill="hold">
                            <p:stCondLst>
                              <p:cond delay="1500"/>
                            </p:stCondLst>
                            <p:childTnLst>
                              <p:par>
                                <p:cTn id="9" presetID="22" presetClass="entr" presetSubtype="1" fill="hold" grpId="0" nodeType="afterEffect">
                                  <p:stCondLst>
                                    <p:cond delay="5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250"/>
                                        <p:tgtEl>
                                          <p:spTgt spid="3"/>
                                        </p:tgtEl>
                                      </p:cBhvr>
                                    </p:animEffect>
                                  </p:childTnLst>
                                </p:cTn>
                              </p:par>
                            </p:childTnLst>
                          </p:cTn>
                        </p:par>
                        <p:par>
                          <p:cTn id="12" fill="hold">
                            <p:stCondLst>
                              <p:cond delay="8250"/>
                            </p:stCondLst>
                            <p:childTnLst>
                              <p:par>
                                <p:cTn id="13" presetID="22" presetClass="entr" presetSubtype="1" fill="hold" grpId="0" nodeType="afterEffect">
                                  <p:stCondLst>
                                    <p:cond delay="2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1000"/>
                            </p:stCondLst>
                            <p:childTnLst>
                              <p:par>
                                <p:cTn id="17" presetID="22" presetClass="entr" presetSubtype="1" fill="hold" grpId="0" nodeType="after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ru-RU" altLang="ru-RU"/>
          </a:p>
        </p:txBody>
      </p:sp>
      <p:sp>
        <p:nvSpPr>
          <p:cNvPr id="28675" name="Rectangle 3"/>
          <p:cNvSpPr>
            <a:spLocks noGrp="1" noChangeArrowheads="1"/>
          </p:cNvSpPr>
          <p:nvPr>
            <p:ph type="body" idx="1"/>
          </p:nvPr>
        </p:nvSpPr>
        <p:spPr/>
        <p:txBody>
          <a:bodyPr/>
          <a:lstStyle/>
          <a:p>
            <a:endParaRPr lang="ru-RU" altLang="ru-RU"/>
          </a:p>
        </p:txBody>
      </p:sp>
      <p:pic>
        <p:nvPicPr>
          <p:cNvPr id="28676" name="Picture 4" descr="шаблон 2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5" y="-372616"/>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4475163" y="31654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ru-RU" altLang="ru-RU" sz="2800"/>
          </a:p>
        </p:txBody>
      </p:sp>
      <p:sp>
        <p:nvSpPr>
          <p:cNvPr id="28678" name="Rectangle 6"/>
          <p:cNvSpPr>
            <a:spLocks noChangeArrowheads="1"/>
          </p:cNvSpPr>
          <p:nvPr/>
        </p:nvSpPr>
        <p:spPr bwMode="auto">
          <a:xfrm>
            <a:off x="611188" y="2276475"/>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b="1"/>
              <a:t>          </a:t>
            </a:r>
            <a:endParaRPr lang="ru-RU" altLang="ru-RU" sz="2400"/>
          </a:p>
        </p:txBody>
      </p:sp>
      <p:sp>
        <p:nvSpPr>
          <p:cNvPr id="28679" name="Rectangle 7"/>
          <p:cNvSpPr>
            <a:spLocks noChangeArrowheads="1"/>
          </p:cNvSpPr>
          <p:nvPr/>
        </p:nvSpPr>
        <p:spPr bwMode="auto">
          <a:xfrm>
            <a:off x="1187450" y="2465388"/>
            <a:ext cx="6192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ltLang="ru-RU" sz="2000">
              <a:solidFill>
                <a:srgbClr val="000000"/>
              </a:solidFill>
            </a:endParaRPr>
          </a:p>
        </p:txBody>
      </p:sp>
      <p:sp>
        <p:nvSpPr>
          <p:cNvPr id="2" name="Овал 1"/>
          <p:cNvSpPr/>
          <p:nvPr/>
        </p:nvSpPr>
        <p:spPr>
          <a:xfrm>
            <a:off x="539552" y="1628801"/>
            <a:ext cx="8064896" cy="1440159"/>
          </a:xfrm>
          <a:prstGeom prst="ellipse">
            <a:avLst/>
          </a:prstGeom>
          <a:solidFill>
            <a:schemeClr val="accent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913130" y="1649752"/>
            <a:ext cx="6264696" cy="1292662"/>
          </a:xfrm>
          <a:prstGeom prst="rect">
            <a:avLst/>
          </a:prstGeom>
        </p:spPr>
        <p:txBody>
          <a:bodyPr wrap="square">
            <a:spAutoFit/>
          </a:bodyPr>
          <a:lstStyle/>
          <a:p>
            <a:r>
              <a:rPr lang="ru-RU" sz="2200" b="1" dirty="0">
                <a:solidFill>
                  <a:schemeClr val="accent3"/>
                </a:solidFill>
              </a:rPr>
              <a:t>«</a:t>
            </a:r>
            <a:r>
              <a:rPr lang="ru-RU" sz="1400" b="1" dirty="0">
                <a:solidFill>
                  <a:schemeClr val="accent3"/>
                </a:solidFill>
              </a:rPr>
              <a:t>Метод» </a:t>
            </a:r>
            <a:r>
              <a:rPr lang="ru-RU" sz="1400" b="1" dirty="0"/>
              <a:t>в переводе с греческого означает путь, способ продвижения к истине, к ожидаемым результатам.</a:t>
            </a:r>
          </a:p>
          <a:p>
            <a:r>
              <a:rPr lang="ru-RU" sz="1400" b="1" u="sng" dirty="0">
                <a:solidFill>
                  <a:schemeClr val="accent3"/>
                </a:solidFill>
              </a:rPr>
              <a:t>Методы</a:t>
            </a:r>
            <a:r>
              <a:rPr lang="ru-RU" sz="1400" b="1" dirty="0"/>
              <a:t>– способы работы педагога,  с помощью которых достигается усвоение обучающимися  знаний, умений и навыков, а также развитие и коррекция  их познавательных способностей.</a:t>
            </a:r>
          </a:p>
        </p:txBody>
      </p:sp>
      <p:sp>
        <p:nvSpPr>
          <p:cNvPr id="4" name="Прямоугольник 3"/>
          <p:cNvSpPr/>
          <p:nvPr/>
        </p:nvSpPr>
        <p:spPr>
          <a:xfrm>
            <a:off x="179512" y="3425031"/>
            <a:ext cx="8964488" cy="3139321"/>
          </a:xfrm>
          <a:prstGeom prst="rect">
            <a:avLst/>
          </a:prstGeom>
        </p:spPr>
        <p:txBody>
          <a:bodyPr wrap="square">
            <a:spAutoFit/>
          </a:bodyPr>
          <a:lstStyle/>
          <a:p>
            <a:r>
              <a:rPr lang="ru-RU" dirty="0"/>
              <a:t>Наиболее существенным признаком, отличающим методы обучения, применяемые в коррекционной  школе, от методов, используемых массовой школой, является их коррекционно-развивающая направленность.</a:t>
            </a:r>
          </a:p>
          <a:p>
            <a:r>
              <a:rPr lang="ru-RU" dirty="0"/>
              <a:t>Она включает:</a:t>
            </a:r>
          </a:p>
          <a:p>
            <a:pPr lvl="0"/>
            <a:r>
              <a:rPr lang="ru-RU" dirty="0" smtClean="0"/>
              <a:t>- Подачу </a:t>
            </a:r>
            <a:r>
              <a:rPr lang="ru-RU" dirty="0"/>
              <a:t>на каждый урок </a:t>
            </a:r>
            <a:r>
              <a:rPr lang="ru-RU" dirty="0" smtClean="0"/>
              <a:t>или внеурочную деятельность </a:t>
            </a:r>
            <a:r>
              <a:rPr lang="ru-RU" dirty="0" smtClean="0"/>
              <a:t>материала </a:t>
            </a:r>
            <a:r>
              <a:rPr lang="ru-RU" dirty="0"/>
              <a:t>малыми порциями;</a:t>
            </a:r>
          </a:p>
          <a:p>
            <a:pPr lvl="0"/>
            <a:r>
              <a:rPr lang="ru-RU" dirty="0" smtClean="0"/>
              <a:t>- Максимальную </a:t>
            </a:r>
            <a:r>
              <a:rPr lang="ru-RU" dirty="0"/>
              <a:t>развернутость и раздроблённость сложных понятий и действий;</a:t>
            </a:r>
          </a:p>
          <a:p>
            <a:pPr lvl="0"/>
            <a:r>
              <a:rPr lang="ru-RU" dirty="0"/>
              <a:t> </a:t>
            </a:r>
            <a:r>
              <a:rPr lang="ru-RU" dirty="0" smtClean="0"/>
              <a:t>- Замедленность </a:t>
            </a:r>
            <a:r>
              <a:rPr lang="ru-RU" dirty="0"/>
              <a:t>обучения и частую повторяемость формулируемых действий;</a:t>
            </a:r>
          </a:p>
          <a:p>
            <a:pPr lvl="0"/>
            <a:r>
              <a:rPr lang="ru-RU" dirty="0" smtClean="0"/>
              <a:t>- Предварение </a:t>
            </a:r>
            <a:r>
              <a:rPr lang="ru-RU" dirty="0"/>
              <a:t>пропедевтикой изучения нового;</a:t>
            </a:r>
          </a:p>
          <a:p>
            <a:pPr lvl="0"/>
            <a:r>
              <a:rPr lang="ru-RU" dirty="0"/>
              <a:t> </a:t>
            </a:r>
            <a:r>
              <a:rPr lang="ru-RU" dirty="0" smtClean="0"/>
              <a:t>- Постоянную </a:t>
            </a:r>
            <a:r>
              <a:rPr lang="ru-RU" dirty="0"/>
              <a:t>опору на чувственный опыт </a:t>
            </a:r>
            <a:r>
              <a:rPr lang="ru-RU" dirty="0" smtClean="0"/>
              <a:t>обучающихся</a:t>
            </a:r>
            <a:r>
              <a:rPr lang="ru-RU" dirty="0"/>
              <a:t>;</a:t>
            </a:r>
          </a:p>
          <a:p>
            <a:pPr lvl="0"/>
            <a:r>
              <a:rPr lang="ru-RU" dirty="0" smtClean="0"/>
              <a:t>- Руководство </a:t>
            </a:r>
            <a:r>
              <a:rPr lang="ru-RU" dirty="0"/>
              <a:t>действиями </a:t>
            </a:r>
            <a:r>
              <a:rPr lang="ru-RU" dirty="0" smtClean="0"/>
              <a:t>обучающихся </a:t>
            </a:r>
            <a:r>
              <a:rPr lang="ru-RU" dirty="0"/>
              <a:t>вплоть до совместного выполнения их </a:t>
            </a:r>
            <a:r>
              <a:rPr lang="ru-RU" dirty="0" smtClean="0"/>
              <a:t>педагогом</a:t>
            </a:r>
            <a:r>
              <a:rPr lang="ru-RU" dirty="0" smtClean="0"/>
              <a:t> </a:t>
            </a:r>
            <a:r>
              <a:rPr lang="ru-RU" dirty="0"/>
              <a:t>и </a:t>
            </a:r>
            <a:r>
              <a:rPr lang="ru-RU" dirty="0" smtClean="0"/>
              <a:t>учеником.</a:t>
            </a:r>
            <a:endParaRPr lang="ru-RU" dirty="0">
              <a:effectLst/>
            </a:endParaRPr>
          </a:p>
        </p:txBody>
      </p:sp>
    </p:spTree>
    <p:extLst>
      <p:ext uri="{BB962C8B-B14F-4D97-AF65-F5344CB8AC3E}">
        <p14:creationId xmlns:p14="http://schemas.microsoft.com/office/powerpoint/2010/main" val="270692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498080" cy="576064"/>
          </a:xfrm>
        </p:spPr>
        <p:txBody>
          <a:bodyPr>
            <a:noAutofit/>
          </a:bodyPr>
          <a:lstStyle/>
          <a:p>
            <a:pPr algn="ctr"/>
            <a:endParaRPr lang="ru-RU" sz="2400" kern="800" dirty="0">
              <a:solidFill>
                <a:schemeClr val="tx1"/>
              </a:solidFill>
              <a:latin typeface="Arial" panose="020B0604020202020204" pitchFamily="34" charset="0"/>
              <a:cs typeface="Arial" panose="020B0604020202020204" pitchFamily="34" charset="0"/>
            </a:endParaRPr>
          </a:p>
        </p:txBody>
      </p:sp>
      <p:grpSp>
        <p:nvGrpSpPr>
          <p:cNvPr id="10" name="Группа 9"/>
          <p:cNvGrpSpPr/>
          <p:nvPr/>
        </p:nvGrpSpPr>
        <p:grpSpPr>
          <a:xfrm>
            <a:off x="6944042" y="1142138"/>
            <a:ext cx="1948438" cy="5023166"/>
            <a:chOff x="6804248" y="926554"/>
            <a:chExt cx="1948438" cy="5023166"/>
          </a:xfrm>
        </p:grpSpPr>
        <p:sp>
          <p:nvSpPr>
            <p:cNvPr id="7" name="Полилиния 6"/>
            <p:cNvSpPr/>
            <p:nvPr/>
          </p:nvSpPr>
          <p:spPr>
            <a:xfrm>
              <a:off x="6804248" y="926554"/>
              <a:ext cx="1912670" cy="774252"/>
            </a:xfrm>
            <a:custGeom>
              <a:avLst/>
              <a:gdLst>
                <a:gd name="connsiteX0" fmla="*/ 0 w 2586224"/>
                <a:gd name="connsiteY0" fmla="*/ 351498 h 2108944"/>
                <a:gd name="connsiteX1" fmla="*/ 351498 w 2586224"/>
                <a:gd name="connsiteY1" fmla="*/ 0 h 2108944"/>
                <a:gd name="connsiteX2" fmla="*/ 2234726 w 2586224"/>
                <a:gd name="connsiteY2" fmla="*/ 0 h 2108944"/>
                <a:gd name="connsiteX3" fmla="*/ 2586224 w 2586224"/>
                <a:gd name="connsiteY3" fmla="*/ 351498 h 2108944"/>
                <a:gd name="connsiteX4" fmla="*/ 2586224 w 2586224"/>
                <a:gd name="connsiteY4" fmla="*/ 1757446 h 2108944"/>
                <a:gd name="connsiteX5" fmla="*/ 2234726 w 2586224"/>
                <a:gd name="connsiteY5" fmla="*/ 2108944 h 2108944"/>
                <a:gd name="connsiteX6" fmla="*/ 351498 w 2586224"/>
                <a:gd name="connsiteY6" fmla="*/ 2108944 h 2108944"/>
                <a:gd name="connsiteX7" fmla="*/ 0 w 2586224"/>
                <a:gd name="connsiteY7" fmla="*/ 1757446 h 2108944"/>
                <a:gd name="connsiteX8" fmla="*/ 0 w 2586224"/>
                <a:gd name="connsiteY8" fmla="*/ 351498 h 210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224" h="2108944">
                  <a:moveTo>
                    <a:pt x="0" y="351498"/>
                  </a:moveTo>
                  <a:cubicBezTo>
                    <a:pt x="0" y="157371"/>
                    <a:pt x="157371" y="0"/>
                    <a:pt x="351498" y="0"/>
                  </a:cubicBezTo>
                  <a:lnTo>
                    <a:pt x="2234726" y="0"/>
                  </a:lnTo>
                  <a:cubicBezTo>
                    <a:pt x="2428853" y="0"/>
                    <a:pt x="2586224" y="157371"/>
                    <a:pt x="2586224" y="351498"/>
                  </a:cubicBezTo>
                  <a:lnTo>
                    <a:pt x="2586224" y="1757446"/>
                  </a:lnTo>
                  <a:cubicBezTo>
                    <a:pt x="2586224" y="1951573"/>
                    <a:pt x="2428853" y="2108944"/>
                    <a:pt x="2234726" y="2108944"/>
                  </a:cubicBezTo>
                  <a:lnTo>
                    <a:pt x="351498" y="2108944"/>
                  </a:lnTo>
                  <a:cubicBezTo>
                    <a:pt x="157371" y="2108944"/>
                    <a:pt x="0" y="1951573"/>
                    <a:pt x="0" y="1757446"/>
                  </a:cubicBezTo>
                  <a:lnTo>
                    <a:pt x="0" y="351498"/>
                  </a:lnTo>
                  <a:close/>
                </a:path>
              </a:pathLst>
            </a:custGeom>
            <a:solidFill>
              <a:schemeClr val="accent1">
                <a:lumMod val="75000"/>
              </a:schemeClr>
            </a:solidFill>
          </p:spPr>
          <p:style>
            <a:lnRef idx="0">
              <a:schemeClr val="lt1">
                <a:hueOff val="0"/>
                <a:satOff val="0"/>
                <a:lumOff val="0"/>
                <a:alphaOff val="0"/>
              </a:schemeClr>
            </a:lnRef>
            <a:fillRef idx="3">
              <a:schemeClr val="accent4">
                <a:hueOff val="-1605168"/>
                <a:satOff val="19845"/>
                <a:lumOff val="-6470"/>
                <a:alphaOff val="0"/>
              </a:schemeClr>
            </a:fillRef>
            <a:effectRef idx="3">
              <a:schemeClr val="accent4">
                <a:hueOff val="-1605168"/>
                <a:satOff val="19845"/>
                <a:lumOff val="-6470"/>
                <a:alphaOff val="0"/>
              </a:schemeClr>
            </a:effectRef>
            <a:fontRef idx="minor">
              <a:schemeClr val="lt1"/>
            </a:fontRef>
          </p:style>
          <p:txBody>
            <a:bodyPr spcFirstLastPara="0" vert="horz" wrap="square" lIns="198200" tIns="198200" rIns="198200" bIns="198200" numCol="1" spcCol="1270" anchor="ctr" anchorCtr="0">
              <a:noAutofit/>
            </a:bodyPr>
            <a:lstStyle/>
            <a:p>
              <a:pPr lvl="0" algn="ctr" defTabSz="1111250">
                <a:lnSpc>
                  <a:spcPct val="90000"/>
                </a:lnSpc>
                <a:spcBef>
                  <a:spcPct val="0"/>
                </a:spcBef>
                <a:spcAft>
                  <a:spcPct val="35000"/>
                </a:spcAft>
              </a:pPr>
              <a:r>
                <a:rPr lang="ru-RU" sz="2400" kern="1200" dirty="0" smtClean="0">
                  <a:solidFill>
                    <a:schemeClr val="bg1"/>
                  </a:solidFill>
                  <a:latin typeface="Times New Roman" pitchFamily="18" charset="0"/>
                  <a:cs typeface="Times New Roman" pitchFamily="18" charset="0"/>
                </a:rPr>
                <a:t>Наглядные методы</a:t>
              </a:r>
              <a:endParaRPr lang="ru-RU" sz="2400" kern="1200" dirty="0">
                <a:solidFill>
                  <a:schemeClr val="bg1"/>
                </a:solidFill>
                <a:latin typeface="Times New Roman" pitchFamily="18" charset="0"/>
                <a:cs typeface="Times New Roman" pitchFamily="18" charset="0"/>
              </a:endParaRPr>
            </a:p>
          </p:txBody>
        </p:sp>
        <p:sp>
          <p:nvSpPr>
            <p:cNvPr id="2058" name="Скругленный прямоугольник 2057"/>
            <p:cNvSpPr/>
            <p:nvPr/>
          </p:nvSpPr>
          <p:spPr>
            <a:xfrm>
              <a:off x="6840016" y="2358949"/>
              <a:ext cx="1912670" cy="359077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400" b="1" dirty="0">
                  <a:solidFill>
                    <a:schemeClr val="tx1"/>
                  </a:solidFill>
                  <a:latin typeface="Arial" panose="020B0604020202020204" pitchFamily="34" charset="0"/>
                  <a:cs typeface="Arial" panose="020B0604020202020204" pitchFamily="34" charset="0"/>
                </a:rPr>
                <a:t>1.Иллюстрация</a:t>
              </a:r>
            </a:p>
            <a:p>
              <a:pPr algn="just">
                <a:lnSpc>
                  <a:spcPct val="150000"/>
                </a:lnSpc>
              </a:pPr>
              <a:r>
                <a:rPr lang="ru-RU" sz="1400" b="1" dirty="0">
                  <a:solidFill>
                    <a:schemeClr val="tx1"/>
                  </a:solidFill>
                  <a:latin typeface="Arial" panose="020B0604020202020204" pitchFamily="34" charset="0"/>
                  <a:cs typeface="Arial" panose="020B0604020202020204" pitchFamily="34" charset="0"/>
                </a:rPr>
                <a:t>2.Демонстрация</a:t>
              </a:r>
            </a:p>
            <a:p>
              <a:pPr algn="just">
                <a:lnSpc>
                  <a:spcPct val="150000"/>
                </a:lnSpc>
              </a:pPr>
              <a:r>
                <a:rPr lang="ru-RU" sz="1400" b="1" dirty="0">
                  <a:solidFill>
                    <a:schemeClr val="tx1"/>
                  </a:solidFill>
                  <a:latin typeface="Arial" panose="020B0604020202020204" pitchFamily="34" charset="0"/>
                  <a:cs typeface="Arial" panose="020B0604020202020204" pitchFamily="34" charset="0"/>
                </a:rPr>
                <a:t>3.Наблюдение</a:t>
              </a:r>
            </a:p>
            <a:p>
              <a:pPr algn="just">
                <a:lnSpc>
                  <a:spcPct val="150000"/>
                </a:lnSpc>
              </a:pPr>
              <a:r>
                <a:rPr lang="ru-RU" sz="1400" b="1" dirty="0">
                  <a:solidFill>
                    <a:schemeClr val="tx1"/>
                  </a:solidFill>
                  <a:latin typeface="Arial" panose="020B0604020202020204" pitchFamily="34" charset="0"/>
                  <a:cs typeface="Arial" panose="020B0604020202020204" pitchFamily="34" charset="0"/>
                </a:rPr>
                <a:t>4.Экскурсия</a:t>
              </a:r>
            </a:p>
          </p:txBody>
        </p:sp>
        <p:sp>
          <p:nvSpPr>
            <p:cNvPr id="2060" name="Стрелка вниз 2059"/>
            <p:cNvSpPr/>
            <p:nvPr/>
          </p:nvSpPr>
          <p:spPr>
            <a:xfrm>
              <a:off x="7540692" y="1760165"/>
              <a:ext cx="343676" cy="56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4"/>
          <p:cNvGrpSpPr/>
          <p:nvPr/>
        </p:nvGrpSpPr>
        <p:grpSpPr>
          <a:xfrm>
            <a:off x="107504" y="1119223"/>
            <a:ext cx="2052228" cy="5046081"/>
            <a:chOff x="107504" y="1047215"/>
            <a:chExt cx="2052228" cy="5046081"/>
          </a:xfrm>
        </p:grpSpPr>
        <p:sp>
          <p:nvSpPr>
            <p:cNvPr id="6" name="Полилиния 5"/>
            <p:cNvSpPr/>
            <p:nvPr/>
          </p:nvSpPr>
          <p:spPr>
            <a:xfrm>
              <a:off x="107504" y="1047215"/>
              <a:ext cx="2052228" cy="869617"/>
            </a:xfrm>
            <a:custGeom>
              <a:avLst/>
              <a:gdLst>
                <a:gd name="connsiteX0" fmla="*/ 0 w 2320179"/>
                <a:gd name="connsiteY0" fmla="*/ 350675 h 2104009"/>
                <a:gd name="connsiteX1" fmla="*/ 350675 w 2320179"/>
                <a:gd name="connsiteY1" fmla="*/ 0 h 2104009"/>
                <a:gd name="connsiteX2" fmla="*/ 1969504 w 2320179"/>
                <a:gd name="connsiteY2" fmla="*/ 0 h 2104009"/>
                <a:gd name="connsiteX3" fmla="*/ 2320179 w 2320179"/>
                <a:gd name="connsiteY3" fmla="*/ 350675 h 2104009"/>
                <a:gd name="connsiteX4" fmla="*/ 2320179 w 2320179"/>
                <a:gd name="connsiteY4" fmla="*/ 1753334 h 2104009"/>
                <a:gd name="connsiteX5" fmla="*/ 1969504 w 2320179"/>
                <a:gd name="connsiteY5" fmla="*/ 2104009 h 2104009"/>
                <a:gd name="connsiteX6" fmla="*/ 350675 w 2320179"/>
                <a:gd name="connsiteY6" fmla="*/ 2104009 h 2104009"/>
                <a:gd name="connsiteX7" fmla="*/ 0 w 2320179"/>
                <a:gd name="connsiteY7" fmla="*/ 1753334 h 2104009"/>
                <a:gd name="connsiteX8" fmla="*/ 0 w 2320179"/>
                <a:gd name="connsiteY8" fmla="*/ 350675 h 210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179" h="2104009">
                  <a:moveTo>
                    <a:pt x="0" y="350675"/>
                  </a:moveTo>
                  <a:cubicBezTo>
                    <a:pt x="0" y="157003"/>
                    <a:pt x="157003" y="0"/>
                    <a:pt x="350675" y="0"/>
                  </a:cubicBezTo>
                  <a:lnTo>
                    <a:pt x="1969504" y="0"/>
                  </a:lnTo>
                  <a:cubicBezTo>
                    <a:pt x="2163176" y="0"/>
                    <a:pt x="2320179" y="157003"/>
                    <a:pt x="2320179" y="350675"/>
                  </a:cubicBezTo>
                  <a:lnTo>
                    <a:pt x="2320179" y="1753334"/>
                  </a:lnTo>
                  <a:cubicBezTo>
                    <a:pt x="2320179" y="1947006"/>
                    <a:pt x="2163176" y="2104009"/>
                    <a:pt x="1969504" y="2104009"/>
                  </a:cubicBezTo>
                  <a:lnTo>
                    <a:pt x="350675" y="2104009"/>
                  </a:lnTo>
                  <a:cubicBezTo>
                    <a:pt x="157003" y="2104009"/>
                    <a:pt x="0" y="1947006"/>
                    <a:pt x="0" y="1753334"/>
                  </a:cubicBezTo>
                  <a:lnTo>
                    <a:pt x="0" y="350675"/>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97959" tIns="197959" rIns="197959" bIns="197959" numCol="1" spcCol="1270" anchor="ctr" anchorCtr="0">
              <a:noAutofit/>
            </a:bodyPr>
            <a:lstStyle/>
            <a:p>
              <a:pPr algn="ctr" defTabSz="1111250">
                <a:lnSpc>
                  <a:spcPct val="90000"/>
                </a:lnSpc>
                <a:spcBef>
                  <a:spcPct val="0"/>
                </a:spcBef>
                <a:spcAft>
                  <a:spcPct val="35000"/>
                </a:spcAft>
              </a:pPr>
              <a:r>
                <a:rPr lang="ru-RU" sz="2100" dirty="0">
                  <a:solidFill>
                    <a:schemeClr val="bg1"/>
                  </a:solidFill>
                  <a:latin typeface="Times New Roman" pitchFamily="18" charset="0"/>
                  <a:cs typeface="Times New Roman" pitchFamily="18" charset="0"/>
                </a:rPr>
                <a:t>Практические </a:t>
              </a:r>
              <a:r>
                <a:rPr lang="ru-RU" sz="2100" dirty="0" smtClean="0">
                  <a:solidFill>
                    <a:schemeClr val="bg1"/>
                  </a:solidFill>
                  <a:latin typeface="Times New Roman" pitchFamily="18" charset="0"/>
                  <a:cs typeface="Times New Roman" pitchFamily="18" charset="0"/>
                </a:rPr>
                <a:t>методы</a:t>
              </a:r>
              <a:endParaRPr lang="ru-RU" sz="2100" dirty="0">
                <a:solidFill>
                  <a:schemeClr val="bg1"/>
                </a:solidFill>
                <a:latin typeface="Times New Roman" pitchFamily="18" charset="0"/>
                <a:cs typeface="Times New Roman" pitchFamily="18" charset="0"/>
              </a:endParaRPr>
            </a:p>
          </p:txBody>
        </p:sp>
        <p:sp>
          <p:nvSpPr>
            <p:cNvPr id="3" name="Скругленный прямоугольник 2"/>
            <p:cNvSpPr/>
            <p:nvPr/>
          </p:nvSpPr>
          <p:spPr>
            <a:xfrm>
              <a:off x="107504" y="2502526"/>
              <a:ext cx="1944216" cy="35907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7504" y="2838649"/>
              <a:ext cx="2052228" cy="2246769"/>
            </a:xfrm>
            <a:prstGeom prst="rect">
              <a:avLst/>
            </a:prstGeom>
            <a:noFill/>
          </p:spPr>
          <p:txBody>
            <a:bodyPr wrap="square" rtlCol="0">
              <a:spAutoFit/>
            </a:bodyPr>
            <a:lstStyle/>
            <a:p>
              <a:r>
                <a:rPr lang="ru-RU" sz="1400" b="1" dirty="0" smtClean="0">
                  <a:latin typeface="Arial" panose="020B0604020202020204" pitchFamily="34" charset="0"/>
                  <a:cs typeface="Arial" panose="020B0604020202020204" pitchFamily="34" charset="0"/>
                </a:rPr>
                <a:t>1.Опыт </a:t>
              </a:r>
              <a:endParaRPr lang="ru-RU" sz="1400" b="1" dirty="0">
                <a:latin typeface="Arial" panose="020B0604020202020204" pitchFamily="34" charset="0"/>
                <a:cs typeface="Arial" panose="020B0604020202020204" pitchFamily="34" charset="0"/>
              </a:endParaRPr>
            </a:p>
            <a:p>
              <a:pPr>
                <a:lnSpc>
                  <a:spcPct val="150000"/>
                </a:lnSpc>
              </a:pPr>
              <a:r>
                <a:rPr lang="ru-RU" sz="1400" b="1" dirty="0">
                  <a:latin typeface="Arial" panose="020B0604020202020204" pitchFamily="34" charset="0"/>
                  <a:cs typeface="Arial" panose="020B0604020202020204" pitchFamily="34" charset="0"/>
                </a:rPr>
                <a:t>2.Упражнение</a:t>
              </a:r>
            </a:p>
            <a:p>
              <a:pPr>
                <a:lnSpc>
                  <a:spcPct val="150000"/>
                </a:lnSpc>
              </a:pPr>
              <a:r>
                <a:rPr lang="ru-RU" sz="1400" b="1" dirty="0" smtClean="0">
                  <a:latin typeface="Arial" panose="020B0604020202020204" pitchFamily="34" charset="0"/>
                  <a:cs typeface="Arial" panose="020B0604020202020204" pitchFamily="34" charset="0"/>
                </a:rPr>
                <a:t>3.Трудовое обучение</a:t>
              </a:r>
              <a:endParaRPr lang="ru-RU" sz="1400" b="1" dirty="0">
                <a:latin typeface="Arial" panose="020B0604020202020204" pitchFamily="34" charset="0"/>
                <a:cs typeface="Arial" panose="020B0604020202020204" pitchFamily="34" charset="0"/>
              </a:endParaRPr>
            </a:p>
            <a:p>
              <a:pPr>
                <a:lnSpc>
                  <a:spcPct val="150000"/>
                </a:lnSpc>
              </a:pPr>
              <a:r>
                <a:rPr lang="ru-RU" sz="1400" b="1" dirty="0">
                  <a:latin typeface="Arial" panose="020B0604020202020204" pitchFamily="34" charset="0"/>
                  <a:cs typeface="Arial" panose="020B0604020202020204" pitchFamily="34" charset="0"/>
                </a:rPr>
                <a:t>4.Рисование</a:t>
              </a:r>
            </a:p>
            <a:p>
              <a:pPr>
                <a:lnSpc>
                  <a:spcPct val="150000"/>
                </a:lnSpc>
              </a:pPr>
              <a:r>
                <a:rPr lang="ru-RU" sz="1400" b="1" dirty="0">
                  <a:latin typeface="Arial" panose="020B0604020202020204" pitchFamily="34" charset="0"/>
                  <a:cs typeface="Arial" panose="020B0604020202020204" pitchFamily="34" charset="0"/>
                </a:rPr>
                <a:t>5.Аппликация</a:t>
              </a:r>
            </a:p>
            <a:p>
              <a:pPr>
                <a:lnSpc>
                  <a:spcPct val="150000"/>
                </a:lnSpc>
              </a:pPr>
              <a:r>
                <a:rPr lang="ru-RU" sz="1400" b="1" dirty="0">
                  <a:latin typeface="Arial" panose="020B0604020202020204" pitchFamily="34" charset="0"/>
                  <a:cs typeface="Arial" panose="020B0604020202020204" pitchFamily="34" charset="0"/>
                </a:rPr>
                <a:t>6.Конструирование</a:t>
              </a:r>
            </a:p>
            <a:p>
              <a:pPr>
                <a:lnSpc>
                  <a:spcPct val="150000"/>
                </a:lnSpc>
              </a:pPr>
              <a:r>
                <a:rPr lang="ru-RU" sz="1400" b="1" dirty="0" smtClean="0">
                  <a:latin typeface="Arial" panose="020B0604020202020204" pitchFamily="34" charset="0"/>
                  <a:cs typeface="Arial" panose="020B0604020202020204" pitchFamily="34" charset="0"/>
                </a:rPr>
                <a:t>7.Моделирование</a:t>
              </a:r>
              <a:endParaRPr lang="ru-RU" sz="1400" b="1" dirty="0">
                <a:latin typeface="Arial" panose="020B0604020202020204" pitchFamily="34" charset="0"/>
                <a:cs typeface="Arial" panose="020B0604020202020204" pitchFamily="34" charset="0"/>
              </a:endParaRPr>
            </a:p>
          </p:txBody>
        </p:sp>
        <p:sp>
          <p:nvSpPr>
            <p:cNvPr id="4" name="Стрелка вниз 3"/>
            <p:cNvSpPr/>
            <p:nvPr/>
          </p:nvSpPr>
          <p:spPr>
            <a:xfrm>
              <a:off x="899592" y="1973754"/>
              <a:ext cx="360040" cy="519142"/>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 name="Группа 23"/>
          <p:cNvGrpSpPr/>
          <p:nvPr/>
        </p:nvGrpSpPr>
        <p:grpSpPr>
          <a:xfrm>
            <a:off x="4639530" y="1142137"/>
            <a:ext cx="2164718" cy="5023167"/>
            <a:chOff x="4639530" y="926554"/>
            <a:chExt cx="2164718" cy="5023167"/>
          </a:xfrm>
        </p:grpSpPr>
        <p:sp>
          <p:nvSpPr>
            <p:cNvPr id="18" name="Полилиния 17"/>
            <p:cNvSpPr/>
            <p:nvPr/>
          </p:nvSpPr>
          <p:spPr>
            <a:xfrm>
              <a:off x="4639530" y="926554"/>
              <a:ext cx="2024924" cy="774254"/>
            </a:xfrm>
            <a:custGeom>
              <a:avLst/>
              <a:gdLst>
                <a:gd name="connsiteX0" fmla="*/ 0 w 2586224"/>
                <a:gd name="connsiteY0" fmla="*/ 351498 h 2108944"/>
                <a:gd name="connsiteX1" fmla="*/ 351498 w 2586224"/>
                <a:gd name="connsiteY1" fmla="*/ 0 h 2108944"/>
                <a:gd name="connsiteX2" fmla="*/ 2234726 w 2586224"/>
                <a:gd name="connsiteY2" fmla="*/ 0 h 2108944"/>
                <a:gd name="connsiteX3" fmla="*/ 2586224 w 2586224"/>
                <a:gd name="connsiteY3" fmla="*/ 351498 h 2108944"/>
                <a:gd name="connsiteX4" fmla="*/ 2586224 w 2586224"/>
                <a:gd name="connsiteY4" fmla="*/ 1757446 h 2108944"/>
                <a:gd name="connsiteX5" fmla="*/ 2234726 w 2586224"/>
                <a:gd name="connsiteY5" fmla="*/ 2108944 h 2108944"/>
                <a:gd name="connsiteX6" fmla="*/ 351498 w 2586224"/>
                <a:gd name="connsiteY6" fmla="*/ 2108944 h 2108944"/>
                <a:gd name="connsiteX7" fmla="*/ 0 w 2586224"/>
                <a:gd name="connsiteY7" fmla="*/ 1757446 h 2108944"/>
                <a:gd name="connsiteX8" fmla="*/ 0 w 2586224"/>
                <a:gd name="connsiteY8" fmla="*/ 351498 h 210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224" h="2108944">
                  <a:moveTo>
                    <a:pt x="0" y="351498"/>
                  </a:moveTo>
                  <a:cubicBezTo>
                    <a:pt x="0" y="157371"/>
                    <a:pt x="157371" y="0"/>
                    <a:pt x="351498" y="0"/>
                  </a:cubicBezTo>
                  <a:lnTo>
                    <a:pt x="2234726" y="0"/>
                  </a:lnTo>
                  <a:cubicBezTo>
                    <a:pt x="2428853" y="0"/>
                    <a:pt x="2586224" y="157371"/>
                    <a:pt x="2586224" y="351498"/>
                  </a:cubicBezTo>
                  <a:lnTo>
                    <a:pt x="2586224" y="1757446"/>
                  </a:lnTo>
                  <a:cubicBezTo>
                    <a:pt x="2586224" y="1951573"/>
                    <a:pt x="2428853" y="2108944"/>
                    <a:pt x="2234726" y="2108944"/>
                  </a:cubicBezTo>
                  <a:lnTo>
                    <a:pt x="351498" y="2108944"/>
                  </a:lnTo>
                  <a:cubicBezTo>
                    <a:pt x="157371" y="2108944"/>
                    <a:pt x="0" y="1951573"/>
                    <a:pt x="0" y="1757446"/>
                  </a:cubicBezTo>
                  <a:lnTo>
                    <a:pt x="0" y="351498"/>
                  </a:lnTo>
                  <a:close/>
                </a:path>
              </a:pathLst>
            </a:custGeom>
            <a:solidFill>
              <a:schemeClr val="accent3">
                <a:lumMod val="60000"/>
                <a:lumOff val="40000"/>
              </a:schemeClr>
            </a:solidFill>
          </p:spPr>
          <p:style>
            <a:lnRef idx="0">
              <a:schemeClr val="lt1">
                <a:hueOff val="0"/>
                <a:satOff val="0"/>
                <a:lumOff val="0"/>
                <a:alphaOff val="0"/>
              </a:schemeClr>
            </a:lnRef>
            <a:fillRef idx="3">
              <a:schemeClr val="accent4">
                <a:hueOff val="-1605168"/>
                <a:satOff val="19845"/>
                <a:lumOff val="-6470"/>
                <a:alphaOff val="0"/>
              </a:schemeClr>
            </a:fillRef>
            <a:effectRef idx="3">
              <a:schemeClr val="accent4">
                <a:hueOff val="-1605168"/>
                <a:satOff val="19845"/>
                <a:lumOff val="-6470"/>
                <a:alphaOff val="0"/>
              </a:schemeClr>
            </a:effectRef>
            <a:fontRef idx="minor">
              <a:schemeClr val="lt1"/>
            </a:fontRef>
          </p:style>
          <p:txBody>
            <a:bodyPr spcFirstLastPara="0" vert="horz" wrap="square" lIns="198200" tIns="198200" rIns="198200" bIns="198200" numCol="1" spcCol="1270" anchor="ctr" anchorCtr="0">
              <a:noAutofit/>
            </a:bodyPr>
            <a:lstStyle/>
            <a:p>
              <a:pPr lvl="0" algn="ctr" defTabSz="1111250">
                <a:lnSpc>
                  <a:spcPct val="90000"/>
                </a:lnSpc>
                <a:spcBef>
                  <a:spcPct val="0"/>
                </a:spcBef>
              </a:pPr>
              <a:r>
                <a:rPr lang="ru-RU" sz="2100" dirty="0" smtClean="0">
                  <a:solidFill>
                    <a:schemeClr val="bg1"/>
                  </a:solidFill>
                  <a:latin typeface="Times New Roman" pitchFamily="18" charset="0"/>
                  <a:cs typeface="Times New Roman" pitchFamily="18" charset="0"/>
                </a:rPr>
                <a:t>Метод работы с книгой</a:t>
              </a:r>
              <a:endParaRPr lang="ru-RU" sz="2100" kern="1200" dirty="0">
                <a:solidFill>
                  <a:schemeClr val="bg1"/>
                </a:solidFill>
                <a:latin typeface="Times New Roman" pitchFamily="18" charset="0"/>
                <a:cs typeface="Times New Roman" pitchFamily="18" charset="0"/>
              </a:endParaRPr>
            </a:p>
          </p:txBody>
        </p:sp>
        <p:sp>
          <p:nvSpPr>
            <p:cNvPr id="19" name="Скругленный прямоугольник 18"/>
            <p:cNvSpPr/>
            <p:nvPr/>
          </p:nvSpPr>
          <p:spPr>
            <a:xfrm>
              <a:off x="4751784" y="2358950"/>
              <a:ext cx="1912670" cy="359077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ru-RU" sz="1400" b="1" i="1" dirty="0">
                <a:solidFill>
                  <a:schemeClr val="tx1"/>
                </a:solidFill>
                <a:latin typeface="Arial" panose="020B0604020202020204" pitchFamily="34" charset="0"/>
                <a:cs typeface="Arial" panose="020B0604020202020204" pitchFamily="34" charset="0"/>
              </a:endParaRPr>
            </a:p>
          </p:txBody>
        </p:sp>
        <p:sp>
          <p:nvSpPr>
            <p:cNvPr id="20" name="Стрелка вниз 19"/>
            <p:cNvSpPr/>
            <p:nvPr/>
          </p:nvSpPr>
          <p:spPr>
            <a:xfrm>
              <a:off x="5452460" y="1760166"/>
              <a:ext cx="343676" cy="568066"/>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4751784" y="2568094"/>
              <a:ext cx="2052464" cy="3093154"/>
            </a:xfrm>
            <a:prstGeom prst="rect">
              <a:avLst/>
            </a:prstGeom>
            <a:noFill/>
          </p:spPr>
          <p:txBody>
            <a:bodyPr wrap="square" rtlCol="0">
              <a:spAutoFit/>
            </a:bodyPr>
            <a:lstStyle/>
            <a:p>
              <a:pPr>
                <a:lnSpc>
                  <a:spcPct val="150000"/>
                </a:lnSpc>
              </a:pPr>
              <a:r>
                <a:rPr lang="ru-RU" sz="1300" b="1" dirty="0" smtClean="0">
                  <a:latin typeface="Arial" panose="020B0604020202020204" pitchFamily="34" charset="0"/>
                  <a:cs typeface="Arial" panose="020B0604020202020204" pitchFamily="34" charset="0"/>
                </a:rPr>
                <a:t>1.Чтение</a:t>
              </a:r>
            </a:p>
            <a:p>
              <a:pPr>
                <a:lnSpc>
                  <a:spcPct val="150000"/>
                </a:lnSpc>
              </a:pPr>
              <a:r>
                <a:rPr lang="ru-RU" sz="1300" b="1" dirty="0" smtClean="0">
                  <a:latin typeface="Arial" panose="020B0604020202020204" pitchFamily="34" charset="0"/>
                  <a:cs typeface="Arial" panose="020B0604020202020204" pitchFamily="34" charset="0"/>
                </a:rPr>
                <a:t>2.Изучение</a:t>
              </a:r>
            </a:p>
            <a:p>
              <a:pPr>
                <a:lnSpc>
                  <a:spcPct val="150000"/>
                </a:lnSpc>
              </a:pPr>
              <a:r>
                <a:rPr lang="ru-RU" sz="1300" b="1" dirty="0" smtClean="0">
                  <a:latin typeface="Arial" panose="020B0604020202020204" pitchFamily="34" charset="0"/>
                  <a:cs typeface="Arial" panose="020B0604020202020204" pitchFamily="34" charset="0"/>
                </a:rPr>
                <a:t>3.Составление </a:t>
              </a:r>
            </a:p>
            <a:p>
              <a:pPr>
                <a:lnSpc>
                  <a:spcPct val="150000"/>
                </a:lnSpc>
              </a:pPr>
              <a:r>
                <a:rPr lang="ru-RU" sz="1300" b="1" dirty="0">
                  <a:latin typeface="Arial" panose="020B0604020202020204" pitchFamily="34" charset="0"/>
                  <a:cs typeface="Arial" panose="020B0604020202020204" pitchFamily="34" charset="0"/>
                </a:rPr>
                <a:t> </a:t>
              </a:r>
              <a:r>
                <a:rPr lang="ru-RU" sz="1300" b="1" dirty="0" smtClean="0">
                  <a:latin typeface="Arial" panose="020B0604020202020204" pitchFamily="34" charset="0"/>
                  <a:cs typeface="Arial" panose="020B0604020202020204" pitchFamily="34" charset="0"/>
                </a:rPr>
                <a:t>  плана</a:t>
              </a:r>
            </a:p>
            <a:p>
              <a:pPr>
                <a:lnSpc>
                  <a:spcPct val="150000"/>
                </a:lnSpc>
              </a:pPr>
              <a:r>
                <a:rPr lang="ru-RU" sz="1300" b="1" dirty="0" smtClean="0">
                  <a:latin typeface="Arial" panose="020B0604020202020204" pitchFamily="34" charset="0"/>
                  <a:cs typeface="Arial" panose="020B0604020202020204" pitchFamily="34" charset="0"/>
                </a:rPr>
                <a:t>4.Реферирование</a:t>
              </a:r>
            </a:p>
            <a:p>
              <a:pPr>
                <a:lnSpc>
                  <a:spcPct val="150000"/>
                </a:lnSpc>
              </a:pPr>
              <a:r>
                <a:rPr lang="ru-RU" sz="1300" b="1" dirty="0" smtClean="0">
                  <a:latin typeface="Arial" panose="020B0604020202020204" pitchFamily="34" charset="0"/>
                  <a:cs typeface="Arial" panose="020B0604020202020204" pitchFamily="34" charset="0"/>
                </a:rPr>
                <a:t>5.Беглый</a:t>
              </a:r>
            </a:p>
            <a:p>
              <a:pPr>
                <a:lnSpc>
                  <a:spcPct val="150000"/>
                </a:lnSpc>
              </a:pPr>
              <a:r>
                <a:rPr lang="ru-RU" sz="1300" b="1" dirty="0" smtClean="0">
                  <a:latin typeface="Arial" panose="020B0604020202020204" pitchFamily="34" charset="0"/>
                  <a:cs typeface="Arial" panose="020B0604020202020204" pitchFamily="34" charset="0"/>
                </a:rPr>
                <a:t>   просмотр</a:t>
              </a:r>
            </a:p>
            <a:p>
              <a:pPr>
                <a:lnSpc>
                  <a:spcPct val="150000"/>
                </a:lnSpc>
              </a:pPr>
              <a:r>
                <a:rPr lang="ru-RU" sz="1300" b="1" dirty="0" smtClean="0">
                  <a:latin typeface="Arial" panose="020B0604020202020204" pitchFamily="34" charset="0"/>
                  <a:cs typeface="Arial" panose="020B0604020202020204" pitchFamily="34" charset="0"/>
                </a:rPr>
                <a:t>6.Цитирование</a:t>
              </a:r>
            </a:p>
            <a:p>
              <a:pPr>
                <a:lnSpc>
                  <a:spcPct val="150000"/>
                </a:lnSpc>
              </a:pPr>
              <a:r>
                <a:rPr lang="ru-RU" sz="1300" b="1" dirty="0" smtClean="0">
                  <a:latin typeface="Arial" panose="020B0604020202020204" pitchFamily="34" charset="0"/>
                  <a:cs typeface="Arial" panose="020B0604020202020204" pitchFamily="34" charset="0"/>
                </a:rPr>
                <a:t>7.Изложение</a:t>
              </a:r>
            </a:p>
            <a:p>
              <a:pPr>
                <a:lnSpc>
                  <a:spcPct val="150000"/>
                </a:lnSpc>
              </a:pPr>
              <a:r>
                <a:rPr lang="ru-RU" sz="1300" b="1" dirty="0" smtClean="0">
                  <a:latin typeface="Arial" panose="020B0604020202020204" pitchFamily="34" charset="0"/>
                  <a:cs typeface="Arial" panose="020B0604020202020204" pitchFamily="34" charset="0"/>
                </a:rPr>
                <a:t>8.Конспектирование</a:t>
              </a:r>
              <a:endParaRPr lang="ru-RU" sz="1300" b="1" dirty="0">
                <a:latin typeface="Arial" panose="020B0604020202020204" pitchFamily="34" charset="0"/>
                <a:cs typeface="Arial" panose="020B0604020202020204" pitchFamily="34" charset="0"/>
              </a:endParaRPr>
            </a:p>
          </p:txBody>
        </p:sp>
      </p:grpSp>
      <p:grpSp>
        <p:nvGrpSpPr>
          <p:cNvPr id="23" name="Группа 22"/>
          <p:cNvGrpSpPr/>
          <p:nvPr/>
        </p:nvGrpSpPr>
        <p:grpSpPr>
          <a:xfrm>
            <a:off x="2411760" y="1142578"/>
            <a:ext cx="1976461" cy="5022726"/>
            <a:chOff x="2411760" y="926554"/>
            <a:chExt cx="1976461" cy="5022726"/>
          </a:xfrm>
        </p:grpSpPr>
        <p:sp>
          <p:nvSpPr>
            <p:cNvPr id="2059" name="Скругленный прямоугольник 2058"/>
            <p:cNvSpPr/>
            <p:nvPr/>
          </p:nvSpPr>
          <p:spPr>
            <a:xfrm>
              <a:off x="2411760" y="2358509"/>
              <a:ext cx="1976461" cy="359077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1400" b="1" dirty="0">
                  <a:solidFill>
                    <a:schemeClr val="tx1"/>
                  </a:solidFill>
                  <a:latin typeface="Arial" panose="020B0604020202020204" pitchFamily="34" charset="0"/>
                  <a:cs typeface="Arial" panose="020B0604020202020204" pitchFamily="34" charset="0"/>
                </a:rPr>
                <a:t>1.Объяснение</a:t>
              </a:r>
            </a:p>
            <a:p>
              <a:pPr>
                <a:lnSpc>
                  <a:spcPct val="150000"/>
                </a:lnSpc>
              </a:pPr>
              <a:r>
                <a:rPr lang="ru-RU" sz="1400" b="1" dirty="0">
                  <a:solidFill>
                    <a:schemeClr val="tx1"/>
                  </a:solidFill>
                  <a:latin typeface="Arial" panose="020B0604020202020204" pitchFamily="34" charset="0"/>
                  <a:cs typeface="Arial" panose="020B0604020202020204" pitchFamily="34" charset="0"/>
                </a:rPr>
                <a:t>2.Разъяснение</a:t>
              </a:r>
            </a:p>
            <a:p>
              <a:pPr>
                <a:lnSpc>
                  <a:spcPct val="150000"/>
                </a:lnSpc>
              </a:pPr>
              <a:r>
                <a:rPr lang="ru-RU" sz="1400" b="1" dirty="0">
                  <a:solidFill>
                    <a:schemeClr val="tx1"/>
                  </a:solidFill>
                  <a:latin typeface="Arial" panose="020B0604020202020204" pitchFamily="34" charset="0"/>
                  <a:cs typeface="Arial" panose="020B0604020202020204" pitchFamily="34" charset="0"/>
                </a:rPr>
                <a:t>3.Рассказ</a:t>
              </a:r>
            </a:p>
            <a:p>
              <a:pPr>
                <a:lnSpc>
                  <a:spcPct val="150000"/>
                </a:lnSpc>
              </a:pPr>
              <a:r>
                <a:rPr lang="ru-RU" sz="1400" b="1" dirty="0">
                  <a:solidFill>
                    <a:schemeClr val="tx1"/>
                  </a:solidFill>
                  <a:latin typeface="Arial" panose="020B0604020202020204" pitchFamily="34" charset="0"/>
                  <a:cs typeface="Arial" panose="020B0604020202020204" pitchFamily="34" charset="0"/>
                </a:rPr>
                <a:t>4.Беседа</a:t>
              </a:r>
            </a:p>
            <a:p>
              <a:pPr>
                <a:lnSpc>
                  <a:spcPct val="150000"/>
                </a:lnSpc>
              </a:pPr>
              <a:r>
                <a:rPr lang="ru-RU" sz="1400" b="1" dirty="0">
                  <a:solidFill>
                    <a:schemeClr val="tx1"/>
                  </a:solidFill>
                  <a:latin typeface="Arial" panose="020B0604020202020204" pitchFamily="34" charset="0"/>
                  <a:cs typeface="Arial" panose="020B0604020202020204" pitchFamily="34" charset="0"/>
                </a:rPr>
                <a:t>5.Инструктаж</a:t>
              </a:r>
            </a:p>
            <a:p>
              <a:pPr>
                <a:lnSpc>
                  <a:spcPct val="150000"/>
                </a:lnSpc>
              </a:pPr>
              <a:r>
                <a:rPr lang="ru-RU" sz="1400" b="1" dirty="0">
                  <a:solidFill>
                    <a:schemeClr val="tx1"/>
                  </a:solidFill>
                  <a:latin typeface="Arial" panose="020B0604020202020204" pitchFamily="34" charset="0"/>
                  <a:cs typeface="Arial" panose="020B0604020202020204" pitchFamily="34" charset="0"/>
                </a:rPr>
                <a:t>6.Лекция</a:t>
              </a:r>
            </a:p>
            <a:p>
              <a:pPr>
                <a:lnSpc>
                  <a:spcPct val="150000"/>
                </a:lnSpc>
              </a:pPr>
              <a:r>
                <a:rPr lang="ru-RU" sz="1400" b="1" dirty="0">
                  <a:solidFill>
                    <a:schemeClr val="tx1"/>
                  </a:solidFill>
                  <a:latin typeface="Arial" panose="020B0604020202020204" pitchFamily="34" charset="0"/>
                  <a:cs typeface="Arial" panose="020B0604020202020204" pitchFamily="34" charset="0"/>
                </a:rPr>
                <a:t>7.Диспут</a:t>
              </a:r>
            </a:p>
            <a:p>
              <a:pPr>
                <a:lnSpc>
                  <a:spcPct val="150000"/>
                </a:lnSpc>
              </a:pPr>
              <a:r>
                <a:rPr lang="ru-RU" sz="1400" b="1" dirty="0">
                  <a:solidFill>
                    <a:schemeClr val="tx1"/>
                  </a:solidFill>
                  <a:latin typeface="Arial" panose="020B0604020202020204" pitchFamily="34" charset="0"/>
                  <a:cs typeface="Arial" panose="020B0604020202020204" pitchFamily="34" charset="0"/>
                </a:rPr>
                <a:t>8. Дискуссия</a:t>
              </a:r>
            </a:p>
            <a:p>
              <a:pPr algn="ctr"/>
              <a:endParaRPr lang="ru-RU" dirty="0"/>
            </a:p>
          </p:txBody>
        </p:sp>
        <p:sp>
          <p:nvSpPr>
            <p:cNvPr id="8" name="Полилиния 7"/>
            <p:cNvSpPr/>
            <p:nvPr/>
          </p:nvSpPr>
          <p:spPr>
            <a:xfrm>
              <a:off x="2411760" y="926554"/>
              <a:ext cx="1976461" cy="774254"/>
            </a:xfrm>
            <a:custGeom>
              <a:avLst/>
              <a:gdLst>
                <a:gd name="connsiteX0" fmla="*/ 0 w 2586224"/>
                <a:gd name="connsiteY0" fmla="*/ 351498 h 2108944"/>
                <a:gd name="connsiteX1" fmla="*/ 351498 w 2586224"/>
                <a:gd name="connsiteY1" fmla="*/ 0 h 2108944"/>
                <a:gd name="connsiteX2" fmla="*/ 2234726 w 2586224"/>
                <a:gd name="connsiteY2" fmla="*/ 0 h 2108944"/>
                <a:gd name="connsiteX3" fmla="*/ 2586224 w 2586224"/>
                <a:gd name="connsiteY3" fmla="*/ 351498 h 2108944"/>
                <a:gd name="connsiteX4" fmla="*/ 2586224 w 2586224"/>
                <a:gd name="connsiteY4" fmla="*/ 1757446 h 2108944"/>
                <a:gd name="connsiteX5" fmla="*/ 2234726 w 2586224"/>
                <a:gd name="connsiteY5" fmla="*/ 2108944 h 2108944"/>
                <a:gd name="connsiteX6" fmla="*/ 351498 w 2586224"/>
                <a:gd name="connsiteY6" fmla="*/ 2108944 h 2108944"/>
                <a:gd name="connsiteX7" fmla="*/ 0 w 2586224"/>
                <a:gd name="connsiteY7" fmla="*/ 1757446 h 2108944"/>
                <a:gd name="connsiteX8" fmla="*/ 0 w 2586224"/>
                <a:gd name="connsiteY8" fmla="*/ 351498 h 210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224" h="2108944">
                  <a:moveTo>
                    <a:pt x="0" y="351498"/>
                  </a:moveTo>
                  <a:cubicBezTo>
                    <a:pt x="0" y="157371"/>
                    <a:pt x="157371" y="0"/>
                    <a:pt x="351498" y="0"/>
                  </a:cubicBezTo>
                  <a:lnTo>
                    <a:pt x="2234726" y="0"/>
                  </a:lnTo>
                  <a:cubicBezTo>
                    <a:pt x="2428853" y="0"/>
                    <a:pt x="2586224" y="157371"/>
                    <a:pt x="2586224" y="351498"/>
                  </a:cubicBezTo>
                  <a:lnTo>
                    <a:pt x="2586224" y="1757446"/>
                  </a:lnTo>
                  <a:cubicBezTo>
                    <a:pt x="2586224" y="1951573"/>
                    <a:pt x="2428853" y="2108944"/>
                    <a:pt x="2234726" y="2108944"/>
                  </a:cubicBezTo>
                  <a:lnTo>
                    <a:pt x="351498" y="2108944"/>
                  </a:lnTo>
                  <a:cubicBezTo>
                    <a:pt x="157371" y="2108944"/>
                    <a:pt x="0" y="1951573"/>
                    <a:pt x="0" y="1757446"/>
                  </a:cubicBezTo>
                  <a:lnTo>
                    <a:pt x="0" y="351498"/>
                  </a:lnTo>
                  <a:close/>
                </a:path>
              </a:pathLst>
            </a:custGeom>
            <a:solidFill>
              <a:schemeClr val="accent3">
                <a:lumMod val="60000"/>
                <a:lumOff val="40000"/>
              </a:schemeClr>
            </a:solidFill>
          </p:spPr>
          <p:style>
            <a:lnRef idx="0">
              <a:schemeClr val="lt1">
                <a:hueOff val="0"/>
                <a:satOff val="0"/>
                <a:lumOff val="0"/>
                <a:alphaOff val="0"/>
              </a:schemeClr>
            </a:lnRef>
            <a:fillRef idx="3">
              <a:schemeClr val="accent4">
                <a:hueOff val="-3210336"/>
                <a:satOff val="39690"/>
                <a:lumOff val="-12939"/>
                <a:alphaOff val="0"/>
              </a:schemeClr>
            </a:fillRef>
            <a:effectRef idx="3">
              <a:schemeClr val="accent4">
                <a:hueOff val="-3210336"/>
                <a:satOff val="39690"/>
                <a:lumOff val="-12939"/>
                <a:alphaOff val="0"/>
              </a:schemeClr>
            </a:effectRef>
            <a:fontRef idx="minor">
              <a:schemeClr val="lt1"/>
            </a:fontRef>
          </p:style>
          <p:txBody>
            <a:bodyPr spcFirstLastPara="0" vert="horz" wrap="square" lIns="198200" tIns="198200" rIns="198200" bIns="198200" numCol="1" spcCol="1270" anchor="ctr" anchorCtr="0">
              <a:noAutofit/>
            </a:bodyPr>
            <a:lstStyle/>
            <a:p>
              <a:pPr lvl="0" algn="ctr" defTabSz="1111250">
                <a:lnSpc>
                  <a:spcPct val="90000"/>
                </a:lnSpc>
                <a:spcBef>
                  <a:spcPct val="0"/>
                </a:spcBef>
                <a:spcAft>
                  <a:spcPct val="35000"/>
                </a:spcAft>
              </a:pPr>
              <a:r>
                <a:rPr lang="ru-RU" sz="2400" kern="1200" dirty="0" smtClean="0">
                  <a:solidFill>
                    <a:schemeClr val="bg1"/>
                  </a:solidFill>
                  <a:latin typeface="Times New Roman" pitchFamily="18" charset="0"/>
                  <a:cs typeface="Times New Roman" pitchFamily="18" charset="0"/>
                </a:rPr>
                <a:t>Словесные методы</a:t>
              </a:r>
              <a:endParaRPr lang="ru-RU" sz="2400" kern="1200" dirty="0">
                <a:solidFill>
                  <a:schemeClr val="bg1"/>
                </a:solidFill>
                <a:latin typeface="Times New Roman" pitchFamily="18" charset="0"/>
                <a:cs typeface="Times New Roman" pitchFamily="18" charset="0"/>
              </a:endParaRPr>
            </a:p>
          </p:txBody>
        </p:sp>
        <p:sp>
          <p:nvSpPr>
            <p:cNvPr id="34" name="Стрелка вниз 33"/>
            <p:cNvSpPr/>
            <p:nvPr/>
          </p:nvSpPr>
          <p:spPr>
            <a:xfrm>
              <a:off x="3228152" y="1734503"/>
              <a:ext cx="343676" cy="568066"/>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Круглая лента лицом вверх 11"/>
          <p:cNvSpPr/>
          <p:nvPr/>
        </p:nvSpPr>
        <p:spPr>
          <a:xfrm>
            <a:off x="826962" y="149766"/>
            <a:ext cx="8101136" cy="969455"/>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kern="800" dirty="0">
                <a:solidFill>
                  <a:srgbClr val="7030A0"/>
                </a:solidFill>
                <a:latin typeface="Times New Roman" panose="02020603050405020304" pitchFamily="18" charset="0"/>
                <a:cs typeface="Times New Roman" panose="02020603050405020304" pitchFamily="18" charset="0"/>
              </a:rPr>
              <a:t>Основные методы обучения детей с </a:t>
            </a:r>
            <a:r>
              <a:rPr lang="ru-RU" sz="2000" b="1" kern="800" dirty="0" smtClean="0">
                <a:solidFill>
                  <a:srgbClr val="7030A0"/>
                </a:solidFill>
                <a:latin typeface="Times New Roman" panose="02020603050405020304" pitchFamily="18" charset="0"/>
                <a:cs typeface="Times New Roman" panose="02020603050405020304" pitchFamily="18" charset="0"/>
              </a:rPr>
              <a:t>интеллектуальными нарушениями</a:t>
            </a:r>
            <a:r>
              <a:rPr lang="ru-RU" sz="2000" b="1" kern="800" dirty="0" smtClean="0">
                <a:solidFill>
                  <a:srgbClr val="7030A0"/>
                </a:solidFill>
                <a:latin typeface="Times New Roman" panose="02020603050405020304" pitchFamily="18" charset="0"/>
                <a:cs typeface="Times New Roman" panose="02020603050405020304" pitchFamily="18" charset="0"/>
              </a:rPr>
              <a:t> </a:t>
            </a:r>
            <a:r>
              <a:rPr lang="ru-RU" sz="2000" b="1" kern="800" dirty="0">
                <a:solidFill>
                  <a:srgbClr val="7030A0"/>
                </a:solidFill>
                <a:latin typeface="Times New Roman" panose="02020603050405020304" pitchFamily="18" charset="0"/>
                <a:cs typeface="Times New Roman" panose="02020603050405020304" pitchFamily="18" charset="0"/>
              </a:rPr>
              <a:t>делят на:</a:t>
            </a: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0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6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1000"/>
                                        <p:tgtEl>
                                          <p:spTgt spid="23"/>
                                        </p:tgtEl>
                                      </p:cBhvr>
                                    </p:animEffect>
                                  </p:childTnLst>
                                </p:cTn>
                              </p:par>
                            </p:childTnLst>
                          </p:cTn>
                        </p:par>
                        <p:par>
                          <p:cTn id="12" fill="hold">
                            <p:stCondLst>
                              <p:cond delay="8500"/>
                            </p:stCondLst>
                            <p:childTnLst>
                              <p:par>
                                <p:cTn id="13" presetID="22" presetClass="entr" presetSubtype="1" fill="hold" nodeType="afterEffect">
                                  <p:stCondLst>
                                    <p:cond delay="65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000"/>
                                        <p:tgtEl>
                                          <p:spTgt spid="24"/>
                                        </p:tgtEl>
                                      </p:cBhvr>
                                    </p:animEffect>
                                  </p:childTnLst>
                                </p:cTn>
                              </p:par>
                            </p:childTnLst>
                          </p:cTn>
                        </p:par>
                        <p:par>
                          <p:cTn id="16" fill="hold">
                            <p:stCondLst>
                              <p:cond delay="16000"/>
                            </p:stCondLst>
                            <p:childTnLst>
                              <p:par>
                                <p:cTn id="17" presetID="22" presetClass="entr" presetSubtype="1" fill="hold" nodeType="afterEffect">
                                  <p:stCondLst>
                                    <p:cond delay="675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7644" y="116632"/>
            <a:ext cx="7498080" cy="576064"/>
          </a:xfrm>
        </p:spPr>
        <p:txBody>
          <a:bodyPr>
            <a:noAutofit/>
          </a:bodyPr>
          <a:lstStyle/>
          <a:p>
            <a:pPr algn="ctr"/>
            <a:endParaRPr lang="ru-RU" sz="2400" kern="800" dirty="0">
              <a:solidFill>
                <a:schemeClr val="tx1"/>
              </a:solidFill>
              <a:latin typeface="Arial" panose="020B0604020202020204" pitchFamily="34" charset="0"/>
              <a:cs typeface="Arial" panose="020B0604020202020204" pitchFamily="34" charset="0"/>
            </a:endParaRPr>
          </a:p>
        </p:txBody>
      </p:sp>
      <p:grpSp>
        <p:nvGrpSpPr>
          <p:cNvPr id="12" name="Группа 11"/>
          <p:cNvGrpSpPr/>
          <p:nvPr/>
        </p:nvGrpSpPr>
        <p:grpSpPr>
          <a:xfrm>
            <a:off x="575556" y="1188209"/>
            <a:ext cx="2052228" cy="5049103"/>
            <a:chOff x="107504" y="890547"/>
            <a:chExt cx="2052228" cy="5049103"/>
          </a:xfrm>
        </p:grpSpPr>
        <p:sp>
          <p:nvSpPr>
            <p:cNvPr id="6" name="Полилиния 5"/>
            <p:cNvSpPr/>
            <p:nvPr/>
          </p:nvSpPr>
          <p:spPr>
            <a:xfrm>
              <a:off x="107504" y="890547"/>
              <a:ext cx="2052228" cy="869617"/>
            </a:xfrm>
            <a:custGeom>
              <a:avLst/>
              <a:gdLst>
                <a:gd name="connsiteX0" fmla="*/ 0 w 2320179"/>
                <a:gd name="connsiteY0" fmla="*/ 350675 h 2104009"/>
                <a:gd name="connsiteX1" fmla="*/ 350675 w 2320179"/>
                <a:gd name="connsiteY1" fmla="*/ 0 h 2104009"/>
                <a:gd name="connsiteX2" fmla="*/ 1969504 w 2320179"/>
                <a:gd name="connsiteY2" fmla="*/ 0 h 2104009"/>
                <a:gd name="connsiteX3" fmla="*/ 2320179 w 2320179"/>
                <a:gd name="connsiteY3" fmla="*/ 350675 h 2104009"/>
                <a:gd name="connsiteX4" fmla="*/ 2320179 w 2320179"/>
                <a:gd name="connsiteY4" fmla="*/ 1753334 h 2104009"/>
                <a:gd name="connsiteX5" fmla="*/ 1969504 w 2320179"/>
                <a:gd name="connsiteY5" fmla="*/ 2104009 h 2104009"/>
                <a:gd name="connsiteX6" fmla="*/ 350675 w 2320179"/>
                <a:gd name="connsiteY6" fmla="*/ 2104009 h 2104009"/>
                <a:gd name="connsiteX7" fmla="*/ 0 w 2320179"/>
                <a:gd name="connsiteY7" fmla="*/ 1753334 h 2104009"/>
                <a:gd name="connsiteX8" fmla="*/ 0 w 2320179"/>
                <a:gd name="connsiteY8" fmla="*/ 350675 h 210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179" h="2104009">
                  <a:moveTo>
                    <a:pt x="0" y="350675"/>
                  </a:moveTo>
                  <a:cubicBezTo>
                    <a:pt x="0" y="157003"/>
                    <a:pt x="157003" y="0"/>
                    <a:pt x="350675" y="0"/>
                  </a:cubicBezTo>
                  <a:lnTo>
                    <a:pt x="1969504" y="0"/>
                  </a:lnTo>
                  <a:cubicBezTo>
                    <a:pt x="2163176" y="0"/>
                    <a:pt x="2320179" y="157003"/>
                    <a:pt x="2320179" y="350675"/>
                  </a:cubicBezTo>
                  <a:lnTo>
                    <a:pt x="2320179" y="1753334"/>
                  </a:lnTo>
                  <a:cubicBezTo>
                    <a:pt x="2320179" y="1947006"/>
                    <a:pt x="2163176" y="2104009"/>
                    <a:pt x="1969504" y="2104009"/>
                  </a:cubicBezTo>
                  <a:lnTo>
                    <a:pt x="350675" y="2104009"/>
                  </a:lnTo>
                  <a:cubicBezTo>
                    <a:pt x="157003" y="2104009"/>
                    <a:pt x="0" y="1947006"/>
                    <a:pt x="0" y="1753334"/>
                  </a:cubicBezTo>
                  <a:lnTo>
                    <a:pt x="0" y="350675"/>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97959" tIns="197959" rIns="197959" bIns="197959" numCol="1" spcCol="1270" anchor="ctr" anchorCtr="0">
              <a:noAutofit/>
            </a:bodyPr>
            <a:lstStyle/>
            <a:p>
              <a:pPr algn="ctr" defTabSz="1111250">
                <a:lnSpc>
                  <a:spcPct val="90000"/>
                </a:lnSpc>
                <a:spcBef>
                  <a:spcPct val="0"/>
                </a:spcBef>
                <a:spcAft>
                  <a:spcPct val="35000"/>
                </a:spcAft>
              </a:pPr>
              <a:r>
                <a:rPr lang="ru-RU" sz="2400" dirty="0" err="1" smtClean="0">
                  <a:solidFill>
                    <a:schemeClr val="bg1"/>
                  </a:solidFill>
                  <a:latin typeface="Times New Roman" pitchFamily="18" charset="0"/>
                  <a:cs typeface="Times New Roman" pitchFamily="18" charset="0"/>
                </a:rPr>
                <a:t>Видеометод</a:t>
              </a:r>
              <a:endParaRPr lang="ru-RU" sz="2400" dirty="0">
                <a:solidFill>
                  <a:schemeClr val="bg1"/>
                </a:solidFill>
                <a:latin typeface="Times New Roman" pitchFamily="18" charset="0"/>
                <a:cs typeface="Times New Roman" pitchFamily="18" charset="0"/>
              </a:endParaRPr>
            </a:p>
          </p:txBody>
        </p:sp>
        <p:sp>
          <p:nvSpPr>
            <p:cNvPr id="3" name="Скругленный прямоугольник 2"/>
            <p:cNvSpPr/>
            <p:nvPr/>
          </p:nvSpPr>
          <p:spPr>
            <a:xfrm>
              <a:off x="107504" y="2348880"/>
              <a:ext cx="1944216" cy="35907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7504" y="2838649"/>
              <a:ext cx="2052228" cy="1200329"/>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Использование технических средств обучения</a:t>
              </a:r>
              <a:endParaRPr lang="ru-RU" b="1" dirty="0">
                <a:latin typeface="Arial" panose="020B0604020202020204" pitchFamily="34" charset="0"/>
                <a:cs typeface="Arial" panose="020B0604020202020204" pitchFamily="34" charset="0"/>
              </a:endParaRPr>
            </a:p>
          </p:txBody>
        </p:sp>
        <p:sp>
          <p:nvSpPr>
            <p:cNvPr id="4" name="Стрелка вниз 3"/>
            <p:cNvSpPr/>
            <p:nvPr/>
          </p:nvSpPr>
          <p:spPr>
            <a:xfrm>
              <a:off x="899592" y="1809089"/>
              <a:ext cx="360040" cy="51914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 name="Группа 13"/>
          <p:cNvGrpSpPr/>
          <p:nvPr/>
        </p:nvGrpSpPr>
        <p:grpSpPr>
          <a:xfrm>
            <a:off x="2915816" y="1214146"/>
            <a:ext cx="3384376" cy="5023166"/>
            <a:chOff x="2915816" y="926554"/>
            <a:chExt cx="3384376" cy="5023166"/>
          </a:xfrm>
        </p:grpSpPr>
        <p:sp>
          <p:nvSpPr>
            <p:cNvPr id="2059" name="Скругленный прямоугольник 2058"/>
            <p:cNvSpPr/>
            <p:nvPr/>
          </p:nvSpPr>
          <p:spPr>
            <a:xfrm>
              <a:off x="2915816" y="2358949"/>
              <a:ext cx="3384376" cy="35907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Arial" panose="020B0604020202020204" pitchFamily="34" charset="0"/>
                  <a:cs typeface="Arial" panose="020B0604020202020204" pitchFamily="34" charset="0"/>
                </a:rPr>
                <a:t>1.Дидактические игры</a:t>
              </a:r>
            </a:p>
            <a:p>
              <a:r>
                <a:rPr lang="ru-RU" sz="1600" b="1" dirty="0" smtClean="0">
                  <a:solidFill>
                    <a:schemeClr val="tx1"/>
                  </a:solidFill>
                  <a:latin typeface="Arial" panose="020B0604020202020204" pitchFamily="34" charset="0"/>
                  <a:cs typeface="Arial" panose="020B0604020202020204" pitchFamily="34" charset="0"/>
                </a:rPr>
                <a:t>2.Игры - драматизации</a:t>
              </a:r>
            </a:p>
            <a:p>
              <a:r>
                <a:rPr lang="ru-RU" sz="1600" b="1" dirty="0" smtClean="0">
                  <a:solidFill>
                    <a:schemeClr val="tx1"/>
                  </a:solidFill>
                  <a:latin typeface="Arial" panose="020B0604020202020204" pitchFamily="34" charset="0"/>
                  <a:cs typeface="Arial" panose="020B0604020202020204" pitchFamily="34" charset="0"/>
                </a:rPr>
                <a:t>3.Подвижные игры</a:t>
              </a:r>
            </a:p>
            <a:p>
              <a:r>
                <a:rPr lang="ru-RU" sz="1600" b="1" dirty="0" smtClean="0">
                  <a:solidFill>
                    <a:schemeClr val="tx1"/>
                  </a:solidFill>
                  <a:latin typeface="Arial" panose="020B0604020202020204" pitchFamily="34" charset="0"/>
                  <a:cs typeface="Arial" panose="020B0604020202020204" pitchFamily="34" charset="0"/>
                </a:rPr>
                <a:t>4.Моделирование     </a:t>
              </a:r>
            </a:p>
            <a:p>
              <a:r>
                <a:rPr lang="ru-RU" sz="1600" b="1" dirty="0">
                  <a:solidFill>
                    <a:schemeClr val="tx1"/>
                  </a:solidFill>
                  <a:latin typeface="Arial" panose="020B0604020202020204" pitchFamily="34" charset="0"/>
                  <a:cs typeface="Arial" panose="020B0604020202020204" pitchFamily="34" charset="0"/>
                </a:rPr>
                <a:t> </a:t>
              </a:r>
              <a:r>
                <a:rPr lang="ru-RU" sz="1600" b="1" dirty="0" smtClean="0">
                  <a:solidFill>
                    <a:schemeClr val="tx1"/>
                  </a:solidFill>
                  <a:latin typeface="Arial" panose="020B0604020202020204" pitchFamily="34" charset="0"/>
                  <a:cs typeface="Arial" panose="020B0604020202020204" pitchFamily="34" charset="0"/>
                </a:rPr>
                <a:t>  реальных </a:t>
              </a:r>
              <a:r>
                <a:rPr lang="ru-RU" sz="1600" b="1" dirty="0" smtClean="0">
                  <a:solidFill>
                    <a:schemeClr val="tx1"/>
                  </a:solidFill>
                  <a:latin typeface="Arial" panose="020B0604020202020204" pitchFamily="34" charset="0"/>
                  <a:cs typeface="Arial" panose="020B0604020202020204" pitchFamily="34" charset="0"/>
                </a:rPr>
                <a:t>ситуаций,  </a:t>
              </a:r>
              <a:r>
                <a:rPr lang="ru-RU" sz="1600" b="1" dirty="0" smtClean="0">
                  <a:solidFill>
                    <a:schemeClr val="tx1"/>
                  </a:solidFill>
                  <a:latin typeface="Arial" panose="020B0604020202020204" pitchFamily="34" charset="0"/>
                  <a:cs typeface="Arial" panose="020B0604020202020204" pitchFamily="34" charset="0"/>
                </a:rPr>
                <a:t>как   </a:t>
              </a:r>
            </a:p>
            <a:p>
              <a:r>
                <a:rPr lang="ru-RU" sz="1600" b="1" dirty="0">
                  <a:solidFill>
                    <a:schemeClr val="tx1"/>
                  </a:solidFill>
                  <a:latin typeface="Arial" panose="020B0604020202020204" pitchFamily="34" charset="0"/>
                  <a:cs typeface="Arial" panose="020B0604020202020204" pitchFamily="34" charset="0"/>
                </a:rPr>
                <a:t> </a:t>
              </a:r>
              <a:r>
                <a:rPr lang="ru-RU" sz="1600" b="1" dirty="0" smtClean="0">
                  <a:solidFill>
                    <a:schemeClr val="tx1"/>
                  </a:solidFill>
                  <a:latin typeface="Arial" panose="020B0604020202020204" pitchFamily="34" charset="0"/>
                  <a:cs typeface="Arial" panose="020B0604020202020204" pitchFamily="34" charset="0"/>
                </a:rPr>
                <a:t>  усложненный вариант  </a:t>
              </a:r>
            </a:p>
            <a:p>
              <a:r>
                <a:rPr lang="ru-RU" sz="1600" b="1" dirty="0">
                  <a:solidFill>
                    <a:schemeClr val="tx1"/>
                  </a:solidFill>
                  <a:latin typeface="Arial" panose="020B0604020202020204" pitchFamily="34" charset="0"/>
                  <a:cs typeface="Arial" panose="020B0604020202020204" pitchFamily="34" charset="0"/>
                </a:rPr>
                <a:t> </a:t>
              </a:r>
              <a:r>
                <a:rPr lang="ru-RU" sz="1600" b="1" dirty="0" smtClean="0">
                  <a:solidFill>
                    <a:schemeClr val="tx1"/>
                  </a:solidFill>
                  <a:latin typeface="Arial" panose="020B0604020202020204" pitchFamily="34" charset="0"/>
                  <a:cs typeface="Arial" panose="020B0604020202020204" pitchFamily="34" charset="0"/>
                </a:rPr>
                <a:t>  сюжетно- ролевой игры</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8" name="Полилиния 7"/>
            <p:cNvSpPr/>
            <p:nvPr/>
          </p:nvSpPr>
          <p:spPr>
            <a:xfrm>
              <a:off x="3491880" y="926554"/>
              <a:ext cx="1976461" cy="774254"/>
            </a:xfrm>
            <a:custGeom>
              <a:avLst/>
              <a:gdLst>
                <a:gd name="connsiteX0" fmla="*/ 0 w 2586224"/>
                <a:gd name="connsiteY0" fmla="*/ 351498 h 2108944"/>
                <a:gd name="connsiteX1" fmla="*/ 351498 w 2586224"/>
                <a:gd name="connsiteY1" fmla="*/ 0 h 2108944"/>
                <a:gd name="connsiteX2" fmla="*/ 2234726 w 2586224"/>
                <a:gd name="connsiteY2" fmla="*/ 0 h 2108944"/>
                <a:gd name="connsiteX3" fmla="*/ 2586224 w 2586224"/>
                <a:gd name="connsiteY3" fmla="*/ 351498 h 2108944"/>
                <a:gd name="connsiteX4" fmla="*/ 2586224 w 2586224"/>
                <a:gd name="connsiteY4" fmla="*/ 1757446 h 2108944"/>
                <a:gd name="connsiteX5" fmla="*/ 2234726 w 2586224"/>
                <a:gd name="connsiteY5" fmla="*/ 2108944 h 2108944"/>
                <a:gd name="connsiteX6" fmla="*/ 351498 w 2586224"/>
                <a:gd name="connsiteY6" fmla="*/ 2108944 h 2108944"/>
                <a:gd name="connsiteX7" fmla="*/ 0 w 2586224"/>
                <a:gd name="connsiteY7" fmla="*/ 1757446 h 2108944"/>
                <a:gd name="connsiteX8" fmla="*/ 0 w 2586224"/>
                <a:gd name="connsiteY8" fmla="*/ 351498 h 210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224" h="2108944">
                  <a:moveTo>
                    <a:pt x="0" y="351498"/>
                  </a:moveTo>
                  <a:cubicBezTo>
                    <a:pt x="0" y="157371"/>
                    <a:pt x="157371" y="0"/>
                    <a:pt x="351498" y="0"/>
                  </a:cubicBezTo>
                  <a:lnTo>
                    <a:pt x="2234726" y="0"/>
                  </a:lnTo>
                  <a:cubicBezTo>
                    <a:pt x="2428853" y="0"/>
                    <a:pt x="2586224" y="157371"/>
                    <a:pt x="2586224" y="351498"/>
                  </a:cubicBezTo>
                  <a:lnTo>
                    <a:pt x="2586224" y="1757446"/>
                  </a:lnTo>
                  <a:cubicBezTo>
                    <a:pt x="2586224" y="1951573"/>
                    <a:pt x="2428853" y="2108944"/>
                    <a:pt x="2234726" y="2108944"/>
                  </a:cubicBezTo>
                  <a:lnTo>
                    <a:pt x="351498" y="2108944"/>
                  </a:lnTo>
                  <a:cubicBezTo>
                    <a:pt x="157371" y="2108944"/>
                    <a:pt x="0" y="1951573"/>
                    <a:pt x="0" y="1757446"/>
                  </a:cubicBezTo>
                  <a:lnTo>
                    <a:pt x="0" y="351498"/>
                  </a:lnTo>
                  <a:close/>
                </a:path>
              </a:pathLst>
            </a:custGeom>
            <a:solidFill>
              <a:schemeClr val="accent6">
                <a:lumMod val="40000"/>
                <a:lumOff val="60000"/>
              </a:schemeClr>
            </a:solidFill>
          </p:spPr>
          <p:style>
            <a:lnRef idx="0">
              <a:schemeClr val="lt1">
                <a:hueOff val="0"/>
                <a:satOff val="0"/>
                <a:lumOff val="0"/>
                <a:alphaOff val="0"/>
              </a:schemeClr>
            </a:lnRef>
            <a:fillRef idx="3">
              <a:schemeClr val="accent4">
                <a:hueOff val="-3210336"/>
                <a:satOff val="39690"/>
                <a:lumOff val="-12939"/>
                <a:alphaOff val="0"/>
              </a:schemeClr>
            </a:fillRef>
            <a:effectRef idx="3">
              <a:schemeClr val="accent4">
                <a:hueOff val="-3210336"/>
                <a:satOff val="39690"/>
                <a:lumOff val="-12939"/>
                <a:alphaOff val="0"/>
              </a:schemeClr>
            </a:effectRef>
            <a:fontRef idx="minor">
              <a:schemeClr val="lt1"/>
            </a:fontRef>
          </p:style>
          <p:txBody>
            <a:bodyPr spcFirstLastPara="0" vert="horz" wrap="square" lIns="198200" tIns="198200" rIns="198200" bIns="198200" numCol="1" spcCol="1270" anchor="ctr" anchorCtr="0">
              <a:noAutofit/>
            </a:bodyPr>
            <a:lstStyle/>
            <a:p>
              <a:pPr lvl="0" algn="ctr" defTabSz="1111250">
                <a:lnSpc>
                  <a:spcPct val="90000"/>
                </a:lnSpc>
                <a:spcBef>
                  <a:spcPct val="0"/>
                </a:spcBef>
                <a:spcAft>
                  <a:spcPct val="35000"/>
                </a:spcAft>
              </a:pPr>
              <a:r>
                <a:rPr lang="ru-RU" sz="2400" dirty="0" smtClean="0">
                  <a:solidFill>
                    <a:schemeClr val="bg1"/>
                  </a:solidFill>
                  <a:latin typeface="Times New Roman" pitchFamily="18" charset="0"/>
                  <a:cs typeface="Times New Roman" pitchFamily="18" charset="0"/>
                </a:rPr>
                <a:t>Игровой метод</a:t>
              </a:r>
              <a:endParaRPr lang="ru-RU" sz="2400" kern="1200" dirty="0">
                <a:solidFill>
                  <a:schemeClr val="bg1"/>
                </a:solidFill>
                <a:latin typeface="Times New Roman" pitchFamily="18" charset="0"/>
                <a:cs typeface="Times New Roman" pitchFamily="18" charset="0"/>
              </a:endParaRPr>
            </a:p>
          </p:txBody>
        </p:sp>
        <p:sp>
          <p:nvSpPr>
            <p:cNvPr id="34" name="Стрелка вниз 33"/>
            <p:cNvSpPr/>
            <p:nvPr/>
          </p:nvSpPr>
          <p:spPr>
            <a:xfrm>
              <a:off x="4308272" y="1734503"/>
              <a:ext cx="343676" cy="568066"/>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6732240" y="1286154"/>
            <a:ext cx="2052228" cy="5023166"/>
            <a:chOff x="6910031" y="926554"/>
            <a:chExt cx="2052228" cy="5023166"/>
          </a:xfrm>
        </p:grpSpPr>
        <p:sp>
          <p:nvSpPr>
            <p:cNvPr id="7" name="Полилиния 6"/>
            <p:cNvSpPr/>
            <p:nvPr/>
          </p:nvSpPr>
          <p:spPr>
            <a:xfrm>
              <a:off x="6944042" y="926554"/>
              <a:ext cx="1912670" cy="774252"/>
            </a:xfrm>
            <a:custGeom>
              <a:avLst/>
              <a:gdLst>
                <a:gd name="connsiteX0" fmla="*/ 0 w 2586224"/>
                <a:gd name="connsiteY0" fmla="*/ 351498 h 2108944"/>
                <a:gd name="connsiteX1" fmla="*/ 351498 w 2586224"/>
                <a:gd name="connsiteY1" fmla="*/ 0 h 2108944"/>
                <a:gd name="connsiteX2" fmla="*/ 2234726 w 2586224"/>
                <a:gd name="connsiteY2" fmla="*/ 0 h 2108944"/>
                <a:gd name="connsiteX3" fmla="*/ 2586224 w 2586224"/>
                <a:gd name="connsiteY3" fmla="*/ 351498 h 2108944"/>
                <a:gd name="connsiteX4" fmla="*/ 2586224 w 2586224"/>
                <a:gd name="connsiteY4" fmla="*/ 1757446 h 2108944"/>
                <a:gd name="connsiteX5" fmla="*/ 2234726 w 2586224"/>
                <a:gd name="connsiteY5" fmla="*/ 2108944 h 2108944"/>
                <a:gd name="connsiteX6" fmla="*/ 351498 w 2586224"/>
                <a:gd name="connsiteY6" fmla="*/ 2108944 h 2108944"/>
                <a:gd name="connsiteX7" fmla="*/ 0 w 2586224"/>
                <a:gd name="connsiteY7" fmla="*/ 1757446 h 2108944"/>
                <a:gd name="connsiteX8" fmla="*/ 0 w 2586224"/>
                <a:gd name="connsiteY8" fmla="*/ 351498 h 210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224" h="2108944">
                  <a:moveTo>
                    <a:pt x="0" y="351498"/>
                  </a:moveTo>
                  <a:cubicBezTo>
                    <a:pt x="0" y="157371"/>
                    <a:pt x="157371" y="0"/>
                    <a:pt x="351498" y="0"/>
                  </a:cubicBezTo>
                  <a:lnTo>
                    <a:pt x="2234726" y="0"/>
                  </a:lnTo>
                  <a:cubicBezTo>
                    <a:pt x="2428853" y="0"/>
                    <a:pt x="2586224" y="157371"/>
                    <a:pt x="2586224" y="351498"/>
                  </a:cubicBezTo>
                  <a:lnTo>
                    <a:pt x="2586224" y="1757446"/>
                  </a:lnTo>
                  <a:cubicBezTo>
                    <a:pt x="2586224" y="1951573"/>
                    <a:pt x="2428853" y="2108944"/>
                    <a:pt x="2234726" y="2108944"/>
                  </a:cubicBezTo>
                  <a:lnTo>
                    <a:pt x="351498" y="2108944"/>
                  </a:lnTo>
                  <a:cubicBezTo>
                    <a:pt x="157371" y="2108944"/>
                    <a:pt x="0" y="1951573"/>
                    <a:pt x="0" y="1757446"/>
                  </a:cubicBezTo>
                  <a:lnTo>
                    <a:pt x="0" y="351498"/>
                  </a:lnTo>
                  <a:close/>
                </a:path>
              </a:pathLst>
            </a:custGeom>
            <a:solidFill>
              <a:schemeClr val="bg2">
                <a:lumMod val="75000"/>
              </a:schemeClr>
            </a:solidFill>
          </p:spPr>
          <p:style>
            <a:lnRef idx="0">
              <a:schemeClr val="lt1">
                <a:hueOff val="0"/>
                <a:satOff val="0"/>
                <a:lumOff val="0"/>
                <a:alphaOff val="0"/>
              </a:schemeClr>
            </a:lnRef>
            <a:fillRef idx="3">
              <a:schemeClr val="accent4">
                <a:hueOff val="-1605168"/>
                <a:satOff val="19845"/>
                <a:lumOff val="-6470"/>
                <a:alphaOff val="0"/>
              </a:schemeClr>
            </a:fillRef>
            <a:effectRef idx="3">
              <a:schemeClr val="accent4">
                <a:hueOff val="-1605168"/>
                <a:satOff val="19845"/>
                <a:lumOff val="-6470"/>
                <a:alphaOff val="0"/>
              </a:schemeClr>
            </a:effectRef>
            <a:fontRef idx="minor">
              <a:schemeClr val="lt1"/>
            </a:fontRef>
          </p:style>
          <p:txBody>
            <a:bodyPr spcFirstLastPara="0" vert="horz" wrap="square" lIns="198200" tIns="198200" rIns="198200" bIns="198200" numCol="1" spcCol="1270" anchor="ctr" anchorCtr="0">
              <a:noAutofit/>
            </a:bodyPr>
            <a:lstStyle/>
            <a:p>
              <a:pPr lvl="0" algn="ctr" defTabSz="1111250">
                <a:lnSpc>
                  <a:spcPct val="90000"/>
                </a:lnSpc>
                <a:spcBef>
                  <a:spcPct val="0"/>
                </a:spcBef>
                <a:spcAft>
                  <a:spcPct val="35000"/>
                </a:spcAft>
              </a:pPr>
              <a:r>
                <a:rPr lang="ru-RU" sz="2400" kern="1200" dirty="0" smtClean="0">
                  <a:solidFill>
                    <a:schemeClr val="bg1"/>
                  </a:solidFill>
                  <a:latin typeface="Times New Roman" pitchFamily="18" charset="0"/>
                  <a:cs typeface="Times New Roman" pitchFamily="18" charset="0"/>
                </a:rPr>
                <a:t>Частично-поисковый</a:t>
              </a:r>
              <a:endParaRPr lang="ru-RU" sz="2400" kern="1200" dirty="0">
                <a:solidFill>
                  <a:schemeClr val="bg1"/>
                </a:solidFill>
                <a:latin typeface="Times New Roman" pitchFamily="18" charset="0"/>
                <a:cs typeface="Times New Roman" pitchFamily="18" charset="0"/>
              </a:endParaRPr>
            </a:p>
          </p:txBody>
        </p:sp>
        <p:sp>
          <p:nvSpPr>
            <p:cNvPr id="2058" name="Скругленный прямоугольник 2057"/>
            <p:cNvSpPr/>
            <p:nvPr/>
          </p:nvSpPr>
          <p:spPr>
            <a:xfrm>
              <a:off x="6910031" y="2358949"/>
              <a:ext cx="1982449" cy="359077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ru-RU" sz="1600" b="1" i="1" dirty="0" smtClean="0">
                  <a:solidFill>
                    <a:schemeClr val="tx1"/>
                  </a:solidFill>
                  <a:latin typeface="Arial" panose="020B0604020202020204" pitchFamily="34" charset="0"/>
                  <a:cs typeface="Arial" panose="020B0604020202020204" pitchFamily="34" charset="0"/>
                </a:rPr>
                <a:t>Педагог </a:t>
              </a:r>
              <a:r>
                <a:rPr lang="ru-RU" sz="1600" b="1" i="1" dirty="0" smtClean="0">
                  <a:solidFill>
                    <a:schemeClr val="tx1"/>
                  </a:solidFill>
                  <a:latin typeface="Arial" panose="020B0604020202020204" pitchFamily="34" charset="0"/>
                  <a:cs typeface="Arial" panose="020B0604020202020204" pitchFamily="34" charset="0"/>
                </a:rPr>
                <a:t>организует </a:t>
              </a:r>
              <a:r>
                <a:rPr lang="ru-RU" sz="1600" b="1" i="1" dirty="0" smtClean="0">
                  <a:solidFill>
                    <a:schemeClr val="tx1"/>
                  </a:solidFill>
                  <a:latin typeface="Arial" panose="020B0604020202020204" pitchFamily="34" charset="0"/>
                  <a:cs typeface="Arial" panose="020B0604020202020204" pitchFamily="34" charset="0"/>
                </a:rPr>
                <a:t>не сообщение знаний, а поиск новых знаний с помощью </a:t>
              </a:r>
              <a:r>
                <a:rPr lang="ru-RU" sz="1600" b="1" i="1" dirty="0" smtClean="0">
                  <a:solidFill>
                    <a:schemeClr val="tx1"/>
                  </a:solidFill>
                  <a:latin typeface="Arial" panose="020B0604020202020204" pitchFamily="34" charset="0"/>
                  <a:cs typeface="Arial" panose="020B0604020202020204" pitchFamily="34" charset="0"/>
                </a:rPr>
                <a:t>разнообразных </a:t>
              </a:r>
              <a:r>
                <a:rPr lang="ru-RU" sz="1600" b="1" i="1" dirty="0" smtClean="0">
                  <a:solidFill>
                    <a:schemeClr val="tx1"/>
                  </a:solidFill>
                  <a:latin typeface="Arial" panose="020B0604020202020204" pitchFamily="34" charset="0"/>
                  <a:cs typeface="Arial" panose="020B0604020202020204" pitchFamily="34" charset="0"/>
                </a:rPr>
                <a:t>средств</a:t>
              </a:r>
              <a:endParaRPr lang="ru-RU" sz="1600" b="1" i="1" dirty="0">
                <a:solidFill>
                  <a:schemeClr val="tx1"/>
                </a:solidFill>
                <a:latin typeface="Arial" panose="020B0604020202020204" pitchFamily="34" charset="0"/>
                <a:cs typeface="Arial" panose="020B0604020202020204" pitchFamily="34" charset="0"/>
              </a:endParaRPr>
            </a:p>
          </p:txBody>
        </p:sp>
        <p:sp>
          <p:nvSpPr>
            <p:cNvPr id="2060" name="Стрелка вниз 2059"/>
            <p:cNvSpPr/>
            <p:nvPr/>
          </p:nvSpPr>
          <p:spPr>
            <a:xfrm>
              <a:off x="7680486" y="1760165"/>
              <a:ext cx="343676" cy="568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6910031" y="3415670"/>
              <a:ext cx="2052228" cy="338554"/>
            </a:xfrm>
            <a:prstGeom prst="rect">
              <a:avLst/>
            </a:prstGeom>
            <a:noFill/>
          </p:spPr>
          <p:txBody>
            <a:bodyPr wrap="square" rtlCol="0">
              <a:spAutoFit/>
            </a:bodyPr>
            <a:lstStyle/>
            <a:p>
              <a:pPr algn="ctr"/>
              <a:endParaRPr lang="ru-RU" sz="1600" b="1" dirty="0">
                <a:latin typeface="Arial" panose="020B0604020202020204" pitchFamily="34" charset="0"/>
                <a:cs typeface="Arial" panose="020B0604020202020204" pitchFamily="34" charset="0"/>
              </a:endParaRPr>
            </a:p>
          </p:txBody>
        </p:sp>
      </p:grpSp>
      <p:sp>
        <p:nvSpPr>
          <p:cNvPr id="5" name="Лента лицом вверх 4"/>
          <p:cNvSpPr/>
          <p:nvPr/>
        </p:nvSpPr>
        <p:spPr>
          <a:xfrm>
            <a:off x="976643" y="188640"/>
            <a:ext cx="7671081" cy="919124"/>
          </a:xfrm>
          <a:prstGeom prst="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kern="800" dirty="0">
                <a:solidFill>
                  <a:srgbClr val="7030A0"/>
                </a:solidFill>
                <a:latin typeface="Arial" panose="020B0604020202020204" pitchFamily="34" charset="0"/>
                <a:cs typeface="Arial" panose="020B0604020202020204" pitchFamily="34" charset="0"/>
              </a:rPr>
              <a:t>Основные методы </a:t>
            </a:r>
            <a:r>
              <a:rPr lang="ru-RU" b="1" kern="800" dirty="0" smtClean="0">
                <a:solidFill>
                  <a:srgbClr val="7030A0"/>
                </a:solidFill>
                <a:latin typeface="Arial" panose="020B0604020202020204" pitchFamily="34" charset="0"/>
                <a:cs typeface="Arial" panose="020B0604020202020204" pitchFamily="34" charset="0"/>
              </a:rPr>
              <a:t>обучения детей </a:t>
            </a:r>
            <a:r>
              <a:rPr lang="ru-RU" b="1" kern="800" dirty="0" smtClean="0">
                <a:solidFill>
                  <a:srgbClr val="7030A0"/>
                </a:solidFill>
                <a:latin typeface="Arial" panose="020B0604020202020204" pitchFamily="34" charset="0"/>
                <a:cs typeface="Arial" panose="020B0604020202020204" pitchFamily="34" charset="0"/>
              </a:rPr>
              <a:t>с интеллектуальными нарушениями </a:t>
            </a:r>
            <a:r>
              <a:rPr lang="ru-RU" b="1" kern="800" dirty="0" smtClean="0">
                <a:solidFill>
                  <a:srgbClr val="7030A0"/>
                </a:solidFill>
                <a:latin typeface="Arial" panose="020B0604020202020204" pitchFamily="34" charset="0"/>
                <a:cs typeface="Arial" panose="020B0604020202020204" pitchFamily="34" charset="0"/>
              </a:rPr>
              <a:t>делят </a:t>
            </a:r>
            <a:r>
              <a:rPr lang="ru-RU" b="1" kern="800" dirty="0">
                <a:solidFill>
                  <a:srgbClr val="7030A0"/>
                </a:solidFill>
                <a:latin typeface="Arial" panose="020B0604020202020204" pitchFamily="34" charset="0"/>
                <a:cs typeface="Arial" panose="020B0604020202020204" pitchFamily="34" charset="0"/>
              </a:rPr>
              <a:t>на:</a:t>
            </a:r>
            <a:endParaRPr lang="ru-RU" b="1" dirty="0">
              <a:solidFill>
                <a:srgbClr val="7030A0"/>
              </a:solidFill>
            </a:endParaRPr>
          </a:p>
        </p:txBody>
      </p:sp>
    </p:spTree>
    <p:extLst>
      <p:ext uri="{BB962C8B-B14F-4D97-AF65-F5344CB8AC3E}">
        <p14:creationId xmlns:p14="http://schemas.microsoft.com/office/powerpoint/2010/main" val="23761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475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5750"/>
                            </p:stCondLst>
                            <p:childTnLst>
                              <p:par>
                                <p:cTn id="9" presetID="22" presetClass="entr" presetSubtype="1" fill="hold" nodeType="afterEffect">
                                  <p:stCondLst>
                                    <p:cond delay="65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1000"/>
                                        <p:tgtEl>
                                          <p:spTgt spid="14"/>
                                        </p:tgtEl>
                                      </p:cBhvr>
                                    </p:animEffect>
                                  </p:childTnLst>
                                </p:cTn>
                              </p:par>
                            </p:childTnLst>
                          </p:cTn>
                        </p:par>
                        <p:par>
                          <p:cTn id="12" fill="hold">
                            <p:stCondLst>
                              <p:cond delay="13250"/>
                            </p:stCondLst>
                            <p:childTnLst>
                              <p:par>
                                <p:cTn id="13" presetID="22" presetClass="entr" presetSubtype="1" fill="hold" nodeType="afterEffect">
                                  <p:stCondLst>
                                    <p:cond delay="725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0280" y="188640"/>
            <a:ext cx="4572000" cy="369332"/>
          </a:xfrm>
          <a:prstGeom prst="rect">
            <a:avLst/>
          </a:prstGeom>
        </p:spPr>
        <p:txBody>
          <a:bodyPr>
            <a:spAutoFit/>
          </a:bodyPr>
          <a:lstStyle/>
          <a:p>
            <a:r>
              <a:rPr lang="ru-RU" dirty="0" smtClean="0"/>
              <a:t>:</a:t>
            </a:r>
            <a:endParaRPr lang="ru-RU" dirty="0"/>
          </a:p>
        </p:txBody>
      </p:sp>
      <p:grpSp>
        <p:nvGrpSpPr>
          <p:cNvPr id="40" name="Группа 39"/>
          <p:cNvGrpSpPr/>
          <p:nvPr/>
        </p:nvGrpSpPr>
        <p:grpSpPr>
          <a:xfrm>
            <a:off x="72008" y="764704"/>
            <a:ext cx="2987824" cy="4084131"/>
            <a:chOff x="72008" y="908720"/>
            <a:chExt cx="2987824" cy="4084131"/>
          </a:xfrm>
        </p:grpSpPr>
        <p:sp>
          <p:nvSpPr>
            <p:cNvPr id="23" name="Скругленный прямоугольник 22"/>
            <p:cNvSpPr/>
            <p:nvPr/>
          </p:nvSpPr>
          <p:spPr>
            <a:xfrm>
              <a:off x="72008" y="908720"/>
              <a:ext cx="2987824" cy="140811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Приемы</a:t>
              </a:r>
              <a:r>
                <a:rPr lang="ru-RU" sz="1400"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способствующие актуализации у обучающихся потребности, связанной с результатом их учебно-трудовой деятельности</a:t>
              </a:r>
              <a:endParaRPr lang="ru-RU" sz="1400" dirty="0">
                <a:latin typeface="Arial" panose="020B0604020202020204" pitchFamily="34" charset="0"/>
                <a:cs typeface="Arial" panose="020B0604020202020204" pitchFamily="34" charset="0"/>
              </a:endParaRPr>
            </a:p>
          </p:txBody>
        </p:sp>
        <p:grpSp>
          <p:nvGrpSpPr>
            <p:cNvPr id="39" name="Группа 38"/>
            <p:cNvGrpSpPr/>
            <p:nvPr/>
          </p:nvGrpSpPr>
          <p:grpSpPr>
            <a:xfrm>
              <a:off x="107504" y="2420888"/>
              <a:ext cx="2952328" cy="2571963"/>
              <a:chOff x="107504" y="2420888"/>
              <a:chExt cx="2952328" cy="2571963"/>
            </a:xfrm>
          </p:grpSpPr>
          <p:sp>
            <p:nvSpPr>
              <p:cNvPr id="38" name="Стрелка вниз 37"/>
              <p:cNvSpPr/>
              <p:nvPr/>
            </p:nvSpPr>
            <p:spPr>
              <a:xfrm>
                <a:off x="1457654" y="2420888"/>
                <a:ext cx="2520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p:cNvGrpSpPr/>
              <p:nvPr/>
            </p:nvGrpSpPr>
            <p:grpSpPr>
              <a:xfrm>
                <a:off x="107504" y="2996952"/>
                <a:ext cx="2952328" cy="1995899"/>
                <a:chOff x="107504" y="3068960"/>
                <a:chExt cx="2952328" cy="1995899"/>
              </a:xfrm>
            </p:grpSpPr>
            <p:sp>
              <p:nvSpPr>
                <p:cNvPr id="17" name="Прямоугольник 16"/>
                <p:cNvSpPr/>
                <p:nvPr/>
              </p:nvSpPr>
              <p:spPr>
                <a:xfrm>
                  <a:off x="107504" y="4509120"/>
                  <a:ext cx="2952328" cy="5557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возвращение к предыдущему опыту обучающихся</a:t>
                  </a:r>
                  <a:r>
                    <a:rPr lang="ru-RU" sz="1400" dirty="0">
                      <a:latin typeface="Arial" panose="020B0604020202020204" pitchFamily="34" charset="0"/>
                      <a:cs typeface="Arial" panose="020B0604020202020204" pitchFamily="34" charset="0"/>
                    </a:rPr>
                    <a:t> </a:t>
                  </a:r>
                  <a:endParaRPr lang="ru-RU" sz="1400" b="1" dirty="0">
                    <a:latin typeface="Arial" panose="020B0604020202020204" pitchFamily="34" charset="0"/>
                    <a:cs typeface="Arial" panose="020B0604020202020204" pitchFamily="34" charset="0"/>
                  </a:endParaRPr>
                </a:p>
              </p:txBody>
            </p:sp>
            <p:sp>
              <p:nvSpPr>
                <p:cNvPr id="26" name="Прямоугольник 25"/>
                <p:cNvSpPr/>
                <p:nvPr/>
              </p:nvSpPr>
              <p:spPr>
                <a:xfrm>
                  <a:off x="107504" y="4005064"/>
                  <a:ext cx="2952328" cy="3600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эмоциональное «заражение» </a:t>
                  </a:r>
                  <a:endParaRPr lang="ru-RU" sz="1400" b="1" dirty="0">
                    <a:solidFill>
                      <a:schemeClr val="tx1"/>
                    </a:solidFill>
                    <a:latin typeface="Arial" panose="020B0604020202020204" pitchFamily="34" charset="0"/>
                    <a:cs typeface="Arial" panose="020B0604020202020204" pitchFamily="34" charset="0"/>
                  </a:endParaRPr>
                </a:p>
              </p:txBody>
            </p:sp>
            <p:sp>
              <p:nvSpPr>
                <p:cNvPr id="27" name="Прямоугольник 26"/>
                <p:cNvSpPr/>
                <p:nvPr/>
              </p:nvSpPr>
              <p:spPr>
                <a:xfrm>
                  <a:off x="107504" y="3573016"/>
                  <a:ext cx="2952328" cy="2880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создание интриги</a:t>
                  </a:r>
                  <a:endParaRPr lang="ru-RU" sz="1400" b="1" dirty="0">
                    <a:solidFill>
                      <a:schemeClr val="tx1"/>
                    </a:solidFill>
                    <a:latin typeface="Arial" panose="020B0604020202020204" pitchFamily="34" charset="0"/>
                    <a:cs typeface="Arial" panose="020B0604020202020204" pitchFamily="34" charset="0"/>
                  </a:endParaRPr>
                </a:p>
              </p:txBody>
            </p:sp>
            <p:sp>
              <p:nvSpPr>
                <p:cNvPr id="28" name="Прямоугольник 27"/>
                <p:cNvSpPr/>
                <p:nvPr/>
              </p:nvSpPr>
              <p:spPr>
                <a:xfrm>
                  <a:off x="107504" y="3068960"/>
                  <a:ext cx="2952328" cy="3474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прием</a:t>
                  </a:r>
                  <a:r>
                    <a:rPr lang="ru-RU" sz="1400" dirty="0">
                      <a:latin typeface="Arial" panose="020B0604020202020204" pitchFamily="34" charset="0"/>
                      <a:cs typeface="Arial" panose="020B0604020202020204" pitchFamily="34" charset="0"/>
                    </a:rPr>
                    <a:t> </a:t>
                  </a:r>
                  <a:r>
                    <a:rPr lang="ru-RU" sz="1400" dirty="0">
                      <a:solidFill>
                        <a:schemeClr val="tx1"/>
                      </a:solidFill>
                      <a:latin typeface="Arial" panose="020B0604020202020204" pitchFamily="34" charset="0"/>
                      <a:cs typeface="Arial" panose="020B0604020202020204" pitchFamily="34" charset="0"/>
                    </a:rPr>
                    <a:t>персонификации</a:t>
                  </a:r>
                  <a:r>
                    <a:rPr lang="ru-RU" sz="1400" dirty="0">
                      <a:latin typeface="Arial" panose="020B0604020202020204" pitchFamily="34" charset="0"/>
                      <a:cs typeface="Arial" panose="020B0604020202020204" pitchFamily="34" charset="0"/>
                    </a:rPr>
                    <a:t> </a:t>
                  </a:r>
                  <a:endParaRPr lang="ru-RU" sz="1400" b="1" dirty="0">
                    <a:latin typeface="Arial" panose="020B0604020202020204" pitchFamily="34" charset="0"/>
                    <a:cs typeface="Arial" panose="020B0604020202020204" pitchFamily="34" charset="0"/>
                  </a:endParaRPr>
                </a:p>
              </p:txBody>
            </p:sp>
          </p:grpSp>
        </p:grpSp>
      </p:grpSp>
      <p:grpSp>
        <p:nvGrpSpPr>
          <p:cNvPr id="41" name="Группа 40"/>
          <p:cNvGrpSpPr/>
          <p:nvPr/>
        </p:nvGrpSpPr>
        <p:grpSpPr>
          <a:xfrm>
            <a:off x="3347864" y="764704"/>
            <a:ext cx="2808312" cy="4588187"/>
            <a:chOff x="3347864" y="908720"/>
            <a:chExt cx="2808312" cy="4588187"/>
          </a:xfrm>
        </p:grpSpPr>
        <p:sp>
          <p:nvSpPr>
            <p:cNvPr id="20" name="Прямоугольник 19"/>
            <p:cNvSpPr/>
            <p:nvPr/>
          </p:nvSpPr>
          <p:spPr>
            <a:xfrm>
              <a:off x="3419872" y="4941168"/>
              <a:ext cx="2736304" cy="5557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 </a:t>
              </a:r>
              <a:r>
                <a:rPr lang="ru-RU" sz="1400" dirty="0">
                  <a:solidFill>
                    <a:schemeClr val="tx1"/>
                  </a:solidFill>
                  <a:latin typeface="Arial" panose="020B0604020202020204" pitchFamily="34" charset="0"/>
                  <a:cs typeface="Arial" panose="020B0604020202020204" pitchFamily="34" charset="0"/>
                </a:rPr>
                <a:t>формирование умения предвидеть трудности </a:t>
              </a:r>
              <a:endParaRPr lang="ru-RU" sz="1400" b="1" dirty="0">
                <a:solidFill>
                  <a:schemeClr val="tx1"/>
                </a:solidFill>
                <a:latin typeface="Arial" panose="020B0604020202020204" pitchFamily="34" charset="0"/>
                <a:cs typeface="Arial" panose="020B0604020202020204" pitchFamily="34" charset="0"/>
              </a:endParaRPr>
            </a:p>
          </p:txBody>
        </p:sp>
        <p:sp>
          <p:nvSpPr>
            <p:cNvPr id="24" name="Скругленный прямоугольник 23"/>
            <p:cNvSpPr/>
            <p:nvPr/>
          </p:nvSpPr>
          <p:spPr>
            <a:xfrm>
              <a:off x="3347864" y="908720"/>
              <a:ext cx="2808312" cy="140675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Приемы</a:t>
              </a:r>
              <a:r>
                <a:rPr lang="ru-RU" sz="1400" dirty="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способствующие развитию у обучающихся умений пре­одолевать препятствия, возникающие в процессе ориентировки и исполнения деятельности</a:t>
              </a:r>
              <a:endParaRPr lang="ru-RU" sz="1400" dirty="0">
                <a:latin typeface="Arial" panose="020B0604020202020204" pitchFamily="34" charset="0"/>
                <a:cs typeface="Arial" panose="020B0604020202020204" pitchFamily="34" charset="0"/>
              </a:endParaRPr>
            </a:p>
          </p:txBody>
        </p:sp>
        <p:sp>
          <p:nvSpPr>
            <p:cNvPr id="31" name="Прямоугольник 30"/>
            <p:cNvSpPr/>
            <p:nvPr/>
          </p:nvSpPr>
          <p:spPr>
            <a:xfrm>
              <a:off x="3347864" y="4005064"/>
              <a:ext cx="2808312" cy="5557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 </a:t>
              </a:r>
              <a:r>
                <a:rPr lang="ru-RU" sz="1400" dirty="0">
                  <a:solidFill>
                    <a:schemeClr val="tx1"/>
                  </a:solidFill>
                  <a:latin typeface="Arial" panose="020B0604020202020204" pitchFamily="34" charset="0"/>
                  <a:cs typeface="Arial" panose="020B0604020202020204" pitchFamily="34" charset="0"/>
                </a:rPr>
                <a:t>упражнения на устойчивость целей </a:t>
              </a:r>
              <a:endParaRPr lang="ru-RU" sz="1400" b="1" dirty="0">
                <a:solidFill>
                  <a:schemeClr val="tx1"/>
                </a:solidFill>
                <a:latin typeface="Arial" panose="020B0604020202020204" pitchFamily="34" charset="0"/>
                <a:cs typeface="Arial" panose="020B0604020202020204" pitchFamily="34" charset="0"/>
              </a:endParaRPr>
            </a:p>
          </p:txBody>
        </p:sp>
        <p:sp>
          <p:nvSpPr>
            <p:cNvPr id="32" name="Прямоугольник 31"/>
            <p:cNvSpPr/>
            <p:nvPr/>
          </p:nvSpPr>
          <p:spPr>
            <a:xfrm>
              <a:off x="3347864" y="2996952"/>
              <a:ext cx="280831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упражнения на определение для себя реалистичности постав­ленной цели </a:t>
              </a:r>
              <a:endParaRPr lang="ru-RU" sz="1400" b="1" dirty="0">
                <a:solidFill>
                  <a:schemeClr val="tx1"/>
                </a:solidFill>
                <a:latin typeface="Arial" panose="020B0604020202020204" pitchFamily="34" charset="0"/>
                <a:cs typeface="Arial" panose="020B0604020202020204" pitchFamily="34" charset="0"/>
              </a:endParaRPr>
            </a:p>
          </p:txBody>
        </p:sp>
        <p:sp>
          <p:nvSpPr>
            <p:cNvPr id="36" name="Стрелка вниз 35"/>
            <p:cNvSpPr/>
            <p:nvPr/>
          </p:nvSpPr>
          <p:spPr>
            <a:xfrm>
              <a:off x="4752020" y="2420888"/>
              <a:ext cx="2520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2" name="Группа 41"/>
          <p:cNvGrpSpPr/>
          <p:nvPr/>
        </p:nvGrpSpPr>
        <p:grpSpPr>
          <a:xfrm>
            <a:off x="6372200" y="764704"/>
            <a:ext cx="2664296" cy="4588187"/>
            <a:chOff x="6372200" y="908720"/>
            <a:chExt cx="2664296" cy="4588187"/>
          </a:xfrm>
        </p:grpSpPr>
        <p:sp>
          <p:nvSpPr>
            <p:cNvPr id="21" name="Прямоугольник 20"/>
            <p:cNvSpPr/>
            <p:nvPr/>
          </p:nvSpPr>
          <p:spPr>
            <a:xfrm>
              <a:off x="6372200" y="4941168"/>
              <a:ext cx="2664296" cy="5557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постановка положительной мотивационной перспективы </a:t>
              </a:r>
              <a:endParaRPr lang="ru-RU" sz="1400" b="1" dirty="0">
                <a:solidFill>
                  <a:schemeClr val="tx1"/>
                </a:solidFill>
                <a:latin typeface="Arial" panose="020B0604020202020204" pitchFamily="34" charset="0"/>
                <a:cs typeface="Arial" panose="020B0604020202020204" pitchFamily="34" charset="0"/>
              </a:endParaRPr>
            </a:p>
          </p:txBody>
        </p:sp>
        <p:sp>
          <p:nvSpPr>
            <p:cNvPr id="25" name="Скругленный прямоугольник 24"/>
            <p:cNvSpPr/>
            <p:nvPr/>
          </p:nvSpPr>
          <p:spPr>
            <a:xfrm>
              <a:off x="6372200" y="908720"/>
              <a:ext cx="2592288" cy="14067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anose="020B0604020202020204" pitchFamily="34" charset="0"/>
                  <a:cs typeface="Arial" panose="020B0604020202020204" pitchFamily="34" charset="0"/>
                </a:rPr>
                <a:t>Приемы, способствующие формированию поло­жительного отношения к результату (продукту) своего труда.</a:t>
              </a:r>
              <a:endParaRPr lang="ru-RU" sz="1400" dirty="0">
                <a:latin typeface="Arial" panose="020B0604020202020204" pitchFamily="34" charset="0"/>
                <a:cs typeface="Arial" panose="020B0604020202020204" pitchFamily="34" charset="0"/>
              </a:endParaRPr>
            </a:p>
          </p:txBody>
        </p:sp>
        <p:sp>
          <p:nvSpPr>
            <p:cNvPr id="29" name="Прямоугольник 28"/>
            <p:cNvSpPr/>
            <p:nvPr/>
          </p:nvSpPr>
          <p:spPr>
            <a:xfrm>
              <a:off x="6372200" y="4005064"/>
              <a:ext cx="2664296" cy="55573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подкрепление даже маленькой удачи </a:t>
              </a:r>
              <a:r>
                <a:rPr lang="ru-RU" sz="1400" dirty="0" smtClean="0">
                  <a:solidFill>
                    <a:schemeClr val="tx1"/>
                  </a:solidFill>
                  <a:latin typeface="Arial" panose="020B0604020202020204" pitchFamily="34" charset="0"/>
                  <a:cs typeface="Arial" panose="020B0604020202020204" pitchFamily="34" charset="0"/>
                </a:rPr>
                <a:t> </a:t>
              </a:r>
              <a:endParaRPr lang="ru-RU" sz="1400" b="1" dirty="0">
                <a:solidFill>
                  <a:schemeClr val="tx1"/>
                </a:solidFill>
                <a:latin typeface="Arial" panose="020B0604020202020204" pitchFamily="34" charset="0"/>
                <a:cs typeface="Arial" panose="020B0604020202020204" pitchFamily="34" charset="0"/>
              </a:endParaRPr>
            </a:p>
          </p:txBody>
        </p:sp>
        <p:sp>
          <p:nvSpPr>
            <p:cNvPr id="30" name="Прямоугольник 29"/>
            <p:cNvSpPr/>
            <p:nvPr/>
          </p:nvSpPr>
          <p:spPr>
            <a:xfrm>
              <a:off x="6372200" y="2996952"/>
              <a:ext cx="2664296" cy="6222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организация выставки работ обучающихся </a:t>
              </a:r>
              <a:endParaRPr lang="ru-RU" sz="1400" b="1" dirty="0">
                <a:solidFill>
                  <a:schemeClr val="tx1"/>
                </a:solidFill>
                <a:latin typeface="Arial" panose="020B0604020202020204" pitchFamily="34" charset="0"/>
                <a:cs typeface="Arial" panose="020B0604020202020204" pitchFamily="34" charset="0"/>
              </a:endParaRPr>
            </a:p>
          </p:txBody>
        </p:sp>
        <p:sp>
          <p:nvSpPr>
            <p:cNvPr id="37" name="Стрелка вниз 36"/>
            <p:cNvSpPr/>
            <p:nvPr/>
          </p:nvSpPr>
          <p:spPr>
            <a:xfrm>
              <a:off x="7694152" y="2420888"/>
              <a:ext cx="2520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Круглая лента лицом вверх 2"/>
          <p:cNvSpPr/>
          <p:nvPr/>
        </p:nvSpPr>
        <p:spPr>
          <a:xfrm>
            <a:off x="251520" y="13298"/>
            <a:ext cx="8568952" cy="758952"/>
          </a:xfrm>
          <a:prstGeom prst="ellipseRibbon2">
            <a:avLst/>
          </a:prstGeom>
          <a:solidFill>
            <a:schemeClr val="accent1">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rgbClr val="7030A0"/>
                </a:solidFill>
                <a:latin typeface="Times New Roman" panose="02020603050405020304" pitchFamily="18" charset="0"/>
                <a:cs typeface="Times New Roman" panose="02020603050405020304" pitchFamily="18" charset="0"/>
              </a:rPr>
              <a:t>ПЕДОГОГИЧЕСКИЕ ПРИЕМЫ</a:t>
            </a:r>
          </a:p>
        </p:txBody>
      </p:sp>
    </p:spTree>
    <p:extLst>
      <p:ext uri="{BB962C8B-B14F-4D97-AF65-F5344CB8AC3E}">
        <p14:creationId xmlns:p14="http://schemas.microsoft.com/office/powerpoint/2010/main" val="7713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par>
                          <p:cTn id="8" fill="hold">
                            <p:stCondLst>
                              <p:cond delay="1000"/>
                            </p:stCondLst>
                            <p:childTnLst>
                              <p:par>
                                <p:cTn id="9" presetID="22" presetClass="entr" presetSubtype="1" fill="hold" nodeType="afterEffect">
                                  <p:stCondLst>
                                    <p:cond delay="450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750"/>
                                        <p:tgtEl>
                                          <p:spTgt spid="41"/>
                                        </p:tgtEl>
                                      </p:cBhvr>
                                    </p:animEffect>
                                  </p:childTnLst>
                                </p:cTn>
                              </p:par>
                            </p:childTnLst>
                          </p:cTn>
                        </p:par>
                        <p:par>
                          <p:cTn id="12" fill="hold">
                            <p:stCondLst>
                              <p:cond delay="6250"/>
                            </p:stCondLst>
                            <p:childTnLst>
                              <p:par>
                                <p:cTn id="13" presetID="22" presetClass="entr" presetSubtype="1" fill="hold" nodeType="afterEffect">
                                  <p:stCondLst>
                                    <p:cond delay="375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6881</TotalTime>
  <Words>1593</Words>
  <Application>Microsoft Office PowerPoint</Application>
  <PresentationFormat>Экран (4:3)</PresentationFormat>
  <Paragraphs>211</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Солнцестояние</vt:lpstr>
      <vt:lpstr>Методы и приемы формирования мотивации к учебной деятельности у обучающихся с умственной отсталостью (интеллектуальными нарушениями)</vt:lpstr>
      <vt:lpstr>Презентация PowerPoint</vt:lpstr>
      <vt:lpstr>Презентация PowerPoint</vt:lpstr>
      <vt:lpstr>Презентация PowerPoint</vt:lpstr>
      <vt:lpstr>Работа педагога, прямо направленная на упрочнение и развитие мотивационной сферы, включает в себя следующие виды воздействий: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Наибольший эффект в коррекционно-педагогической работе с   детьми с интеллектуальными нарушениями дает сочетание наглядных и практических методов обучения   </vt:lpstr>
      <vt:lpstr> Переход к наглядным методам требует большой предварительной работы В ходе урока на столах должны быть только те предметы, которые необходимы для учебного процесса Переход к наглядным методам требует большой предварительной работы  </vt:lpstr>
      <vt:lpstr>Практические методы Игры можно проводить:</vt:lpstr>
      <vt:lpstr>Презентация PowerPoint</vt:lpstr>
      <vt:lpstr>Презентация PowerPoint</vt:lpstr>
      <vt:lpstr>Презентация PowerPoint</vt:lpstr>
      <vt:lpstr>Достижение целей обеспечивается решением следующих основных задач работы с  обучающимися с интеллектуальными нарушениями: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user</cp:lastModifiedBy>
  <cp:revision>285</cp:revision>
  <dcterms:created xsi:type="dcterms:W3CDTF">2016-03-16T16:57:45Z</dcterms:created>
  <dcterms:modified xsi:type="dcterms:W3CDTF">2022-10-31T15:19:45Z</dcterms:modified>
</cp:coreProperties>
</file>