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A1C8EDC-CDFF-41B5-9C0E-1B76B484307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34801A-6555-453A-A7C1-EA6208A3D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318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8EDC-CDFF-41B5-9C0E-1B76B484307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01A-6555-453A-A7C1-EA6208A3D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1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8EDC-CDFF-41B5-9C0E-1B76B484307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01A-6555-453A-A7C1-EA6208A3D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5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8EDC-CDFF-41B5-9C0E-1B76B484307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01A-6555-453A-A7C1-EA6208A3D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4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A1C8EDC-CDFF-41B5-9C0E-1B76B484307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C34801A-6555-453A-A7C1-EA6208A3D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675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8EDC-CDFF-41B5-9C0E-1B76B484307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01A-6555-453A-A7C1-EA6208A3D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86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8EDC-CDFF-41B5-9C0E-1B76B484307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01A-6555-453A-A7C1-EA6208A3D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4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8EDC-CDFF-41B5-9C0E-1B76B484307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01A-6555-453A-A7C1-EA6208A3D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8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8EDC-CDFF-41B5-9C0E-1B76B484307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801A-6555-453A-A7C1-EA6208A3D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8EDC-CDFF-41B5-9C0E-1B76B484307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34801A-6555-453A-A7C1-EA6208A3DA5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218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A1C8EDC-CDFF-41B5-9C0E-1B76B484307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34801A-6555-453A-A7C1-EA6208A3DA5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157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A1C8EDC-CDFF-41B5-9C0E-1B76B484307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34801A-6555-453A-A7C1-EA6208A3D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56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6007"/>
            <a:ext cx="9144000" cy="324395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4900" b="1" dirty="0" smtClean="0">
                <a:solidFill>
                  <a:srgbClr val="0070C0"/>
                </a:solidFill>
              </a:rPr>
              <a:t>Презентация </a:t>
            </a:r>
            <a:br>
              <a:rPr lang="ru-RU" sz="4900" b="1" dirty="0" smtClean="0">
                <a:solidFill>
                  <a:srgbClr val="0070C0"/>
                </a:solidFill>
              </a:rPr>
            </a:br>
            <a:r>
              <a:rPr lang="ru-RU" sz="4900" b="1" dirty="0" smtClean="0">
                <a:solidFill>
                  <a:srgbClr val="0070C0"/>
                </a:solidFill>
              </a:rPr>
              <a:t>"</a:t>
            </a:r>
            <a:r>
              <a:rPr lang="ru-RU" sz="4900" b="1" dirty="0">
                <a:solidFill>
                  <a:srgbClr val="0070C0"/>
                </a:solidFill>
              </a:rPr>
              <a:t>Арт-терапия </a:t>
            </a:r>
            <a:r>
              <a:rPr lang="ru-RU" sz="4900" b="1" dirty="0" smtClean="0">
                <a:solidFill>
                  <a:srgbClr val="0070C0"/>
                </a:solidFill>
              </a:rPr>
              <a:t/>
            </a:r>
            <a:br>
              <a:rPr lang="ru-RU" sz="4900" b="1" dirty="0" smtClean="0">
                <a:solidFill>
                  <a:srgbClr val="0070C0"/>
                </a:solidFill>
              </a:rPr>
            </a:br>
            <a:r>
              <a:rPr lang="ru-RU" sz="4900" b="1" dirty="0" smtClean="0">
                <a:solidFill>
                  <a:srgbClr val="0070C0"/>
                </a:solidFill>
              </a:rPr>
              <a:t>в </a:t>
            </a:r>
            <a:r>
              <a:rPr lang="ru-RU" sz="4900" b="1" dirty="0">
                <a:solidFill>
                  <a:srgbClr val="0070C0"/>
                </a:solidFill>
              </a:rPr>
              <a:t>работе с детьми и подростками"</a:t>
            </a:r>
            <a:br>
              <a:rPr lang="ru-RU" sz="4900" b="1" dirty="0">
                <a:solidFill>
                  <a:srgbClr val="0070C0"/>
                </a:solidFill>
              </a:rPr>
            </a:br>
            <a:endParaRPr lang="ru-RU" sz="49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438996"/>
            <a:ext cx="9070848" cy="700268"/>
          </a:xfrm>
        </p:spPr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Подготовила:</a:t>
            </a:r>
          </a:p>
          <a:p>
            <a:pPr algn="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Педагог-психолог</a:t>
            </a:r>
          </a:p>
          <a:p>
            <a:pPr algn="r"/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Парублева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С.А.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736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383838"/>
                </a:solidFill>
                <a:latin typeface="Open Sans"/>
              </a:rPr>
              <a:t>Работая с глиной: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83838"/>
                </a:solidFill>
                <a:latin typeface="Open Sans"/>
              </a:rPr>
              <a:t>Агрессивный 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человек находит выход своим чувствам; Неуверенный в себе учатся контролировать ситуацию. Непоседливым и неусидчивым глина помогает - научиться концентрироваться.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19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Пластилин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54233"/>
            <a:ext cx="10058400" cy="4380807"/>
          </a:xfrm>
        </p:spPr>
        <p:txBody>
          <a:bodyPr/>
          <a:lstStyle/>
          <a:p>
            <a:r>
              <a:rPr lang="ru-RU" dirty="0" smtClean="0"/>
              <a:t>трехмерный </a:t>
            </a:r>
            <a:r>
              <a:rPr lang="ru-RU" dirty="0"/>
              <a:t>материал, контролируемый; предполагает высокую точность изображения и непосредственную работу руками может использоваться для создания двухмерных изображений; требует определенных усилий; затраты времени различны;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97" y="3258589"/>
            <a:ext cx="6874625" cy="261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6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383838"/>
                </a:solidFill>
                <a:latin typeface="Open Sans"/>
              </a:rPr>
              <a:t>Гуашь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96044"/>
            <a:ext cx="10058400" cy="4438996"/>
          </a:xfrm>
        </p:spPr>
        <p:txBody>
          <a:bodyPr/>
          <a:lstStyle/>
          <a:p>
            <a:r>
              <a:rPr lang="ru-RU" dirty="0" smtClean="0">
                <a:solidFill>
                  <a:srgbClr val="383838"/>
                </a:solidFill>
                <a:latin typeface="Open Sans"/>
              </a:rPr>
              <a:t>двухмерный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, пластичный материал; предполагает использование кистей и других инструментов, а также непосредственную работу руками; требует минимальных усилий и различных затрат времени. Гуашь активизирует фантазию; смешивается с водой, </a:t>
            </a:r>
            <a:r>
              <a:rPr lang="ru-RU" dirty="0" smtClean="0">
                <a:solidFill>
                  <a:srgbClr val="383838"/>
                </a:solidFill>
                <a:latin typeface="Open Sans"/>
              </a:rPr>
              <a:t>позволяет 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закрашивать поверхности и создавать более плотные среды.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58" y="2967644"/>
            <a:ext cx="4472247" cy="282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84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Масляная (восковая) пастель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двухмерный</a:t>
            </a:r>
            <a:r>
              <a:rPr lang="ru-RU" dirty="0"/>
              <a:t>, пластичный и контролируемый материал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18015"/>
            <a:ext cx="4350673" cy="3156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48" y="2818015"/>
            <a:ext cx="4521777" cy="315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04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Цветные карандаши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материал</a:t>
            </a:r>
            <a:r>
              <a:rPr lang="ru-RU" dirty="0"/>
              <a:t>, сочетающий естественную деревянную оболочку и пигменты; двухмерный; контролируемый; предполагает высокую точность изображения; не позволяет достигать ярких красочных эффектов; требует непосредственной работы руками; затраты сил невелики, но предполагают множество движений рукой при раскрашивании.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6" y="3674225"/>
            <a:ext cx="5048597" cy="25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14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Простые карандаши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контролируемый</a:t>
            </a:r>
            <a:r>
              <a:rPr lang="ru-RU" dirty="0"/>
              <a:t>; твердый, высокоточный, однако может использоваться для растушевки и стираться; предполагает непосредственную работу руками; не требует усилий, но может предполагать множество движений рукой для раскрашивания; позволяет создавать высокоточные, детализированные образы и делать исправления путем стирания.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13" y="3624348"/>
            <a:ext cx="7764087" cy="28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06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Уголь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dirty="0"/>
              <a:t>натуральный пигмент или обожженное дерево; двухмерный; пластичный и мало контролируемый предполагают мягкость и точность движений, и </a:t>
            </a:r>
            <a:r>
              <a:rPr lang="ru-RU" dirty="0" err="1"/>
              <a:t>непосредственую</a:t>
            </a:r>
            <a:r>
              <a:rPr lang="ru-RU" dirty="0"/>
              <a:t> работу руками в ходе рисования и раскрашивания; не требуют усилий; затраты времени различны; способствуют появлению самых различных образов, включая легкие, фантастические и загадочные.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88" y="3574472"/>
            <a:ext cx="6576753" cy="270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6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Старые журналы, газеты и плакаты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Свойства</a:t>
            </a:r>
            <a:r>
              <a:rPr lang="ru-RU" dirty="0"/>
              <a:t>: объемность, красочность или бесцветность, горючесть, наличие готовых образов, метафор, букв и слов; кроме того, их можно рвать. Из газет и журналов легко конструируются костюмы, строятся объекты и скульптуры. Рваные газеты могут стать основой папье-маше, из которого затем будет лепиться маска или любой другой объект.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42" y="3582785"/>
            <a:ext cx="4979323" cy="27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0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Коллаж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– </a:t>
            </a:r>
            <a:r>
              <a:rPr lang="ru-RU" dirty="0"/>
              <a:t>технический приём в изобразительном искусстве, заключающийся в наклеивании на подложку предметов и материалов, отличающихся от основы по цвету и фактуре. Материалом служит газеты, глянцевые журналы, природные материалы, различные предметы. </a:t>
            </a:r>
            <a:r>
              <a:rPr lang="ru-RU" dirty="0" err="1"/>
              <a:t>Коллажирование</a:t>
            </a:r>
            <a:r>
              <a:rPr lang="ru-RU" dirty="0"/>
              <a:t> дает возможность раскрыть потенциальные возможности человека, предполагает большую степень свободы, является безболезненным методом работы с личностью, опирается на положительные эмоциональные переживания. </a:t>
            </a:r>
            <a:r>
              <a:rPr lang="ru-RU" dirty="0" err="1"/>
              <a:t>Коллажирование</a:t>
            </a:r>
            <a:r>
              <a:rPr lang="ru-RU" dirty="0"/>
              <a:t> позволяет определить существующее на данный момент психологическое состояние человека, выявить актуальное содержание его самосознания, его личностные переживания.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40" y="4655127"/>
            <a:ext cx="3365319" cy="180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60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607" y="2014194"/>
            <a:ext cx="10058400" cy="3931920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dirty="0"/>
              <a:t>набор психотехник, связанных с лечебно-коррекционным применением фотографии, её использования для решения психологических проблем, а также развития и гармонизации личности. Техники фототерапии: фотографии созданные самим человеком; Фотографии человека, сделанные другими людьми; автопортреты — любые фотографии самого себя; семейные альбомы. Фототерапия может предполагать как работу с готовыми фотографиями, так и создание оригинальных авторских снимков.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39" y="3854611"/>
            <a:ext cx="3948545" cy="214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7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575326"/>
          </a:xfrm>
        </p:spPr>
        <p:txBody>
          <a:bodyPr>
            <a:normAutofit/>
          </a:bodyPr>
          <a:lstStyle/>
          <a:p>
            <a:r>
              <a:rPr lang="ru-RU" sz="4400" b="1" dirty="0"/>
              <a:t>Психологическая помощь детям и подросткам, имеющим эмоциональные нарушения и находящиеся в кризисных ситуациях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6429" y="1097280"/>
            <a:ext cx="10058400" cy="393192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53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занятия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</a:t>
            </a:r>
            <a:r>
              <a:rPr lang="ru-RU" dirty="0"/>
              <a:t>этап. Настрой.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этап. Активизация визуальных, аудиальных, кинестетических ощущений.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этап. Индивидуальная изобразительная работа (разработка темы).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этап. Вербализация актуальной проблемной ситуации.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этап. Коллективная (совместная) работа.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этап. Заключительный. Рефлексивный анализ.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162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Заповеди арт - терапии: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Самая </a:t>
            </a:r>
            <a:r>
              <a:rPr lang="ru-RU" b="1" dirty="0"/>
              <a:t>первая и главная заповедь арт - терапии</a:t>
            </a:r>
            <a:r>
              <a:rPr lang="ru-RU" dirty="0"/>
              <a:t>:  Вы должны навсегда забыть стеснительность, выражаемую словами типа: «Я не художник» или «Нарисованную мною корову легко спутать с собакой»! Задача «нарисовать красиво» вообще не ставится и даже противопоказана. Здесь перед нами стоит совсем иная задача: выплеснуть, вырисовать весь накопленный стресс, чтобы улучшить состояние своего здоровья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/>
              <a:t>Вторая заповедь арт - терапии</a:t>
            </a:r>
            <a:r>
              <a:rPr lang="ru-RU" dirty="0"/>
              <a:t>: продукты творчества должны анализироваться в первую очередь самим автором, а не психотерапевтом. Анализируя своё творение, человек сам понимает кое-что такое о себе и своей проблеме, чего ни скажет ему ни за какие деньги никакой, даже самый умудрённый практикой психотерапевт</a:t>
            </a:r>
            <a:r>
              <a:rPr lang="ru-RU" dirty="0" smtClean="0"/>
              <a:t>...</a:t>
            </a:r>
          </a:p>
          <a:p>
            <a:r>
              <a:rPr lang="ru-RU" dirty="0" smtClean="0"/>
              <a:t> </a:t>
            </a:r>
            <a:r>
              <a:rPr lang="ru-RU" b="1" dirty="0"/>
              <a:t>Третья заповедь арт - терапии</a:t>
            </a:r>
            <a:r>
              <a:rPr lang="ru-RU" dirty="0"/>
              <a:t>:  арт -терапия лечит уже по факту, по факту того, что Вы это делаете. Вы можете не понимать механизм, но после создания рисунка Вам уже станет легче. Помните об этом всегда.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377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Спасибо за внимание</a:t>
            </a:r>
            <a:endParaRPr lang="ru-RU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Арт – терапия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– </a:t>
            </a:r>
            <a:r>
              <a:rPr lang="ru-RU" dirty="0"/>
              <a:t>метод психологической коррекции с использованием различных художественных материалов, созданием образов и продуктов творческой деятельности, отражающих особенности психического развития личности. Арт - терапия сегодня считается одним из наиболее мягких и эффективных методов </a:t>
            </a:r>
            <a:r>
              <a:rPr lang="ru-RU" dirty="0" smtClean="0"/>
              <a:t>коррекции </a:t>
            </a:r>
            <a:r>
              <a:rPr lang="ru-RU" dirty="0"/>
              <a:t>используемых в работе психологами и психотерапевтами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69" y="3612399"/>
            <a:ext cx="4686386" cy="2640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07" y="3612400"/>
            <a:ext cx="4729941" cy="264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6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</a:t>
            </a:r>
            <a:r>
              <a:rPr lang="ru-RU" dirty="0" smtClean="0"/>
              <a:t>АРТ-ТЕРАПИИ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гармонизация </a:t>
            </a:r>
            <a:r>
              <a:rPr lang="ru-RU" dirty="0"/>
              <a:t>развития личности через развитие способности самовыражения и самопознания. выражение эмоций и чувств, связанных с переживаниями своих проблем, самого себя; подтверждение своей индивидуальности, неповторимости и значимости; и, как следствие трех предыдущих, - повышение адаптивности в постоянно меняющемся мире (гибкости).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99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АРТ-ТЕРАПИИ: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903615"/>
            <a:ext cx="10058400" cy="413142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Музыкотерапия </a:t>
            </a:r>
          </a:p>
          <a:p>
            <a:r>
              <a:rPr lang="ru-RU" dirty="0" err="1" smtClean="0"/>
              <a:t>Библиотерапия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Драмотерапия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Игротеапия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Изотерапия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Маскотерапия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Коллаж </a:t>
            </a:r>
            <a:endParaRPr lang="ru-RU" dirty="0" smtClean="0"/>
          </a:p>
          <a:p>
            <a:r>
              <a:rPr lang="ru-RU" dirty="0" smtClean="0"/>
              <a:t>Оригами </a:t>
            </a:r>
          </a:p>
          <a:p>
            <a:r>
              <a:rPr lang="ru-RU" dirty="0" smtClean="0"/>
              <a:t>Песочная </a:t>
            </a:r>
            <a:r>
              <a:rPr lang="ru-RU" dirty="0"/>
              <a:t>терапия </a:t>
            </a:r>
            <a:endParaRPr lang="ru-RU" dirty="0" smtClean="0"/>
          </a:p>
          <a:p>
            <a:r>
              <a:rPr lang="ru-RU" dirty="0" err="1" smtClean="0"/>
              <a:t>Цветотерапия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Сказкотерапия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Фототерапия </a:t>
            </a:r>
          </a:p>
          <a:p>
            <a:r>
              <a:rPr lang="ru-RU" dirty="0" smtClean="0"/>
              <a:t>Работа </a:t>
            </a:r>
            <a:r>
              <a:rPr lang="ru-RU" dirty="0"/>
              <a:t>с глиной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62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АРТ-ТЕРАПИЯ ПРИМЕНЯЕТСЯ: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Внутри – и межличностные конфликты</a:t>
            </a:r>
          </a:p>
          <a:p>
            <a:r>
              <a:rPr lang="ru-RU" dirty="0" smtClean="0"/>
              <a:t>Кризисные состояния</a:t>
            </a:r>
          </a:p>
          <a:p>
            <a:r>
              <a:rPr lang="ru-RU" dirty="0" smtClean="0"/>
              <a:t>Экзистенциальные и возрастные кризисы</a:t>
            </a:r>
          </a:p>
          <a:p>
            <a:r>
              <a:rPr lang="ru-RU" dirty="0" smtClean="0"/>
              <a:t>Потери</a:t>
            </a:r>
          </a:p>
          <a:p>
            <a:r>
              <a:rPr lang="ru-RU" dirty="0" smtClean="0"/>
              <a:t>Травмы</a:t>
            </a:r>
          </a:p>
          <a:p>
            <a:r>
              <a:rPr lang="ru-RU" dirty="0" err="1" smtClean="0"/>
              <a:t>Постстресовые</a:t>
            </a:r>
            <a:r>
              <a:rPr lang="ru-RU" dirty="0" smtClean="0"/>
              <a:t> расстройства</a:t>
            </a:r>
          </a:p>
          <a:p>
            <a:r>
              <a:rPr lang="ru-RU" dirty="0" smtClean="0"/>
              <a:t> Невротические расстройства</a:t>
            </a:r>
          </a:p>
          <a:p>
            <a:r>
              <a:rPr lang="ru-RU" dirty="0" smtClean="0"/>
              <a:t>Психологические расстройства</a:t>
            </a:r>
          </a:p>
          <a:p>
            <a:r>
              <a:rPr lang="ru-RU" dirty="0" smtClean="0"/>
              <a:t>Развитие креативности</a:t>
            </a:r>
          </a:p>
          <a:p>
            <a:r>
              <a:rPr lang="ru-RU" dirty="0" smtClean="0"/>
              <a:t>Развитии целостности личности</a:t>
            </a:r>
          </a:p>
          <a:p>
            <a:r>
              <a:rPr lang="ru-RU" dirty="0" smtClean="0"/>
              <a:t>Обнаружение личностных смыслов через творчество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89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Сферы анализа, (что имеет значение при анализе работ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dirty="0"/>
              <a:t>как человек себя выражает; - что выражает; - почему именно это и в такой форме; - как это воздействует на человека или группу.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883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 структуре арт- терапевтического занятия выделяются две основные части: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невербальная,</a:t>
            </a:r>
          </a:p>
          <a:p>
            <a:r>
              <a:rPr lang="ru-RU" dirty="0" smtClean="0"/>
              <a:t> </a:t>
            </a:r>
            <a:r>
              <a:rPr lang="ru-RU" dirty="0"/>
              <a:t>творческая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неструктурированная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- Основное средство самовыражения -изобразительная деятельность (рисунок, живопись). - Используются разнообразные механизмы невербального самовыражения вербальная, апперцептивная и формально более структурированная.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Словесное обсуждение, а также интерпретацию нарисованных объектов и возникших ассоциаций. - Используются механизмы невербального самовыражения и визуальной коммуникации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28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МАТЕРИАЛЫ Глина, соленое тесто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Свойства</a:t>
            </a:r>
            <a:r>
              <a:rPr lang="ru-RU" dirty="0"/>
              <a:t>: пластичность, гибкость, мягкость, возможность трансформации. Требует определенных физических усилий, затрат времени. символизирует тело; стимулирует создание конкретных образов, связанных с телом и его органами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5" y="3142210"/>
            <a:ext cx="3550227" cy="2543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743" y="3142210"/>
            <a:ext cx="3449782" cy="2543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525" y="3084020"/>
            <a:ext cx="3770514" cy="26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00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49</TotalTime>
  <Words>828</Words>
  <Application>Microsoft Office PowerPoint</Application>
  <PresentationFormat>Широкоэкранный</PresentationFormat>
  <Paragraphs>78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Century Gothic</vt:lpstr>
      <vt:lpstr>Garamond</vt:lpstr>
      <vt:lpstr>Open Sans</vt:lpstr>
      <vt:lpstr>Савон</vt:lpstr>
      <vt:lpstr>     Презентация  "Арт-терапия  в работе с детьми и подростками" </vt:lpstr>
      <vt:lpstr>Психологическая помощь детям и подросткам, имеющим эмоциональные нарушения и находящиеся в кризисных ситуациях</vt:lpstr>
      <vt:lpstr>Арт – терапия </vt:lpstr>
      <vt:lpstr>ЦЕЛИ АРТ-ТЕРАПИИ </vt:lpstr>
      <vt:lpstr>ВИДЫ АРТ-ТЕРАПИИ: </vt:lpstr>
      <vt:lpstr>АРТ-ТЕРАПИЯ ПРИМЕНЯЕТСЯ:</vt:lpstr>
      <vt:lpstr>Сферы анализа, (что имеет значение при анализе работ)</vt:lpstr>
      <vt:lpstr>В структуре арт- терапевтического занятия выделяются две основные части: </vt:lpstr>
      <vt:lpstr>МАТЕРИАЛЫ Глина, соленое тесто </vt:lpstr>
      <vt:lpstr>Работая с глиной: </vt:lpstr>
      <vt:lpstr>Пластилин </vt:lpstr>
      <vt:lpstr>Гуашь</vt:lpstr>
      <vt:lpstr>Масляная (восковая) пастель </vt:lpstr>
      <vt:lpstr>Цветные карандаши </vt:lpstr>
      <vt:lpstr>Простые карандаши </vt:lpstr>
      <vt:lpstr>Уголь</vt:lpstr>
      <vt:lpstr>Старые журналы, газеты и плакаты </vt:lpstr>
      <vt:lpstr>Коллаж</vt:lpstr>
      <vt:lpstr>Фототерапия</vt:lpstr>
      <vt:lpstr>Структура занятия </vt:lpstr>
      <vt:lpstr>Заповеди арт - терапии: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"Арт-терапия в работе с детьми и подростками"</dc:title>
  <dc:creator>zhyuri13</dc:creator>
  <cp:lastModifiedBy>zhyuri13</cp:lastModifiedBy>
  <cp:revision>6</cp:revision>
  <dcterms:created xsi:type="dcterms:W3CDTF">2021-11-10T08:41:32Z</dcterms:created>
  <dcterms:modified xsi:type="dcterms:W3CDTF">2021-11-10T09:30:52Z</dcterms:modified>
</cp:coreProperties>
</file>